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4630400" cy="8229600"/>
  <p:notesSz cx="8229600" cy="146304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3" d="100"/>
          <a:sy n="93" d="100"/>
        </p:scale>
        <p:origin x="52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6295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35.png"/><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38.png"/><Relationship Id="rId4" Type="http://schemas.openxmlformats.org/officeDocument/2006/relationships/image" Target="../media/image37.png"/></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0.png"/><Relationship Id="rId7"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1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91148" y="1194673"/>
            <a:ext cx="12457036" cy="2112050"/>
          </a:xfrm>
          <a:prstGeom prst="rect">
            <a:avLst/>
          </a:prstGeom>
          <a:noFill/>
          <a:ln/>
        </p:spPr>
        <p:txBody>
          <a:bodyPr wrap="square" lIns="0" tIns="0" rIns="0" bIns="0" rtlCol="0" anchor="t"/>
          <a:lstStyle/>
          <a:p>
            <a:pPr marL="0" indent="0" algn="l">
              <a:lnSpc>
                <a:spcPts val="5500"/>
              </a:lnSpc>
              <a:buNone/>
            </a:pPr>
            <a:r>
              <a:rPr lang="en-US" sz="4400" b="1" kern="0" spc="-89"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Yazılım Gerçekleştirimi: </a:t>
            </a:r>
            <a:endParaRPr lang="tr-TR" sz="4400" b="1" kern="0" spc="-89"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endParaRPr>
          </a:p>
          <a:p>
            <a:pPr marL="0" indent="0" algn="l">
              <a:lnSpc>
                <a:spcPts val="5500"/>
              </a:lnSpc>
              <a:buNone/>
            </a:pPr>
            <a:r>
              <a:rPr lang="tr-TR" sz="4400" b="1" kern="0" spc="-89"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         </a:t>
            </a:r>
            <a:r>
              <a:rPr lang="en-US" sz="4400" b="1" kern="0" spc="-89"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Temel İlkeler ve Güncel Uygulamalar</a:t>
            </a:r>
            <a:endParaRPr lang="en-US" sz="4400" b="1" dirty="0">
              <a:effectLst>
                <a:outerShdw blurRad="38100" dist="38100" dir="2700000" algn="tl">
                  <a:srgbClr val="000000">
                    <a:alpha val="43137"/>
                  </a:srgbClr>
                </a:outerShdw>
              </a:effectLst>
            </a:endParaRPr>
          </a:p>
        </p:txBody>
      </p:sp>
      <p:sp>
        <p:nvSpPr>
          <p:cNvPr id="4" name="Text 1"/>
          <p:cNvSpPr/>
          <p:nvPr/>
        </p:nvSpPr>
        <p:spPr>
          <a:xfrm>
            <a:off x="837724" y="3665696"/>
            <a:ext cx="7468553" cy="2681168"/>
          </a:xfrm>
          <a:prstGeom prst="rect">
            <a:avLst/>
          </a:prstGeom>
          <a:noFill/>
          <a:ln/>
        </p:spPr>
        <p:txBody>
          <a:bodyPr wrap="square" lIns="0" tIns="0" rIns="0" bIns="0" rtlCol="0" anchor="t"/>
          <a:lstStyle/>
          <a:p>
            <a:pPr marL="0" indent="0" algn="just">
              <a:lnSpc>
                <a:spcPts val="3000"/>
              </a:lnSpc>
              <a:buNone/>
            </a:pPr>
            <a:r>
              <a:rPr lang="en-US" sz="1850" kern="0" spc="-38" dirty="0" err="1">
                <a:solidFill>
                  <a:srgbClr val="272525"/>
                </a:solidFill>
                <a:latin typeface="Source Sans Pro" pitchFamily="34" charset="0"/>
                <a:ea typeface="Source Sans Pro" pitchFamily="34" charset="-122"/>
                <a:cs typeface="Source Sans Pro" pitchFamily="34" charset="-120"/>
              </a:rPr>
              <a:t>Yazılım</a:t>
            </a:r>
            <a:r>
              <a:rPr lang="tr-TR" sz="1850" kern="0" spc="-38" dirty="0">
                <a:solidFill>
                  <a:srgbClr val="272525"/>
                </a:solidFill>
                <a:latin typeface="Source Sans Pro" pitchFamily="34" charset="0"/>
                <a:ea typeface="Source Sans Pro" pitchFamily="34" charset="-122"/>
                <a:cs typeface="Source Sans Pro" pitchFamily="34" charset="-120"/>
              </a:rPr>
              <a:t> </a:t>
            </a:r>
            <a:r>
              <a:rPr lang="en-US" sz="1850" kern="0" spc="-38" dirty="0" err="1">
                <a:solidFill>
                  <a:srgbClr val="272525"/>
                </a:solidFill>
                <a:latin typeface="Source Sans Pro" pitchFamily="34" charset="0"/>
                <a:ea typeface="Source Sans Pro" pitchFamily="34" charset="-122"/>
                <a:cs typeface="Source Sans Pro" pitchFamily="34" charset="-120"/>
              </a:rPr>
              <a:t>gerçekleştiriminin</a:t>
            </a:r>
            <a:r>
              <a:rPr lang="en-US" sz="1850" kern="0" spc="-38" dirty="0">
                <a:solidFill>
                  <a:srgbClr val="272525"/>
                </a:solidFill>
                <a:latin typeface="Source Sans Pro" pitchFamily="34" charset="0"/>
                <a:ea typeface="Source Sans Pro" pitchFamily="34" charset="-122"/>
                <a:cs typeface="Source Sans Pro" pitchFamily="34" charset="-120"/>
              </a:rPr>
              <a:t> temel kavramlarından başlayarak, güncel programlama dilleri, sürüm kontrol sistemleri, otomatik test süreçleri ve yazılım kalitesi konularına detaylı bir </a:t>
            </a:r>
            <a:r>
              <a:rPr lang="en-US" sz="1850" kern="0" spc="-38" dirty="0" err="1">
                <a:solidFill>
                  <a:srgbClr val="272525"/>
                </a:solidFill>
                <a:latin typeface="Source Sans Pro" pitchFamily="34" charset="0"/>
                <a:ea typeface="Source Sans Pro" pitchFamily="34" charset="-122"/>
                <a:cs typeface="Source Sans Pro" pitchFamily="34" charset="-120"/>
              </a:rPr>
              <a:t>bakış</a:t>
            </a:r>
            <a:r>
              <a:rPr lang="en-US" sz="1850" kern="0" spc="-38" dirty="0">
                <a:solidFill>
                  <a:srgbClr val="272525"/>
                </a:solidFill>
                <a:latin typeface="Source Sans Pro" pitchFamily="34" charset="0"/>
                <a:ea typeface="Source Sans Pro" pitchFamily="34" charset="-122"/>
                <a:cs typeface="Source Sans Pro" pitchFamily="34" charset="-120"/>
              </a:rPr>
              <a:t> </a:t>
            </a:r>
            <a:r>
              <a:rPr lang="tr-TR" sz="1850" kern="0" spc="-38" dirty="0">
                <a:solidFill>
                  <a:srgbClr val="272525"/>
                </a:solidFill>
                <a:latin typeface="Source Sans Pro" pitchFamily="34" charset="0"/>
                <a:ea typeface="Source Sans Pro" pitchFamily="34" charset="-122"/>
                <a:cs typeface="Source Sans Pro" pitchFamily="34" charset="-120"/>
              </a:rPr>
              <a:t>gerektirir</a:t>
            </a:r>
            <a:r>
              <a:rPr lang="en-US" sz="1850" kern="0" spc="-38" dirty="0">
                <a:solidFill>
                  <a:srgbClr val="272525"/>
                </a:solidFill>
                <a:latin typeface="Source Sans Pro" pitchFamily="34" charset="0"/>
                <a:ea typeface="Source Sans Pro" pitchFamily="34" charset="-122"/>
                <a:cs typeface="Source Sans Pro" pitchFamily="34" charset="-120"/>
              </a:rPr>
              <a:t>. </a:t>
            </a:r>
            <a:endParaRPr lang="tr-TR" sz="1850" kern="0" spc="-38" dirty="0">
              <a:solidFill>
                <a:srgbClr val="272525"/>
              </a:solidFill>
              <a:latin typeface="Source Sans Pro" pitchFamily="34" charset="0"/>
              <a:ea typeface="Source Sans Pro" pitchFamily="34" charset="-122"/>
              <a:cs typeface="Source Sans Pro" pitchFamily="34" charset="-120"/>
            </a:endParaRPr>
          </a:p>
          <a:p>
            <a:pPr marL="0" indent="0" algn="just">
              <a:lnSpc>
                <a:spcPts val="3000"/>
              </a:lnSpc>
              <a:buNone/>
            </a:pPr>
            <a:r>
              <a:rPr lang="en-US" sz="1850" kern="0" spc="-38" dirty="0" err="1">
                <a:solidFill>
                  <a:srgbClr val="272525"/>
                </a:solidFill>
                <a:latin typeface="Source Sans Pro" pitchFamily="34" charset="0"/>
                <a:ea typeface="Source Sans Pro" pitchFamily="34" charset="-122"/>
                <a:cs typeface="Source Sans Pro" pitchFamily="34" charset="-120"/>
              </a:rPr>
              <a:t>Amacımız</a:t>
            </a:r>
            <a:r>
              <a:rPr lang="en-US" sz="1850" kern="0" spc="-38" dirty="0">
                <a:solidFill>
                  <a:srgbClr val="272525"/>
                </a:solidFill>
                <a:latin typeface="Source Sans Pro" pitchFamily="34" charset="0"/>
                <a:ea typeface="Source Sans Pro" pitchFamily="34" charset="-122"/>
                <a:cs typeface="Source Sans Pro" pitchFamily="34" charset="-120"/>
              </a:rPr>
              <a:t>, </a:t>
            </a:r>
            <a:r>
              <a:rPr lang="en-US" sz="1850" kern="0" spc="-38" dirty="0" err="1">
                <a:solidFill>
                  <a:srgbClr val="272525"/>
                </a:solidFill>
                <a:latin typeface="Source Sans Pro" pitchFamily="34" charset="0"/>
                <a:ea typeface="Source Sans Pro" pitchFamily="34" charset="-122"/>
                <a:cs typeface="Source Sans Pro" pitchFamily="34" charset="-120"/>
              </a:rPr>
              <a:t>yazılım</a:t>
            </a:r>
            <a:r>
              <a:rPr lang="en-US" sz="1850" kern="0" spc="-38" dirty="0">
                <a:solidFill>
                  <a:srgbClr val="272525"/>
                </a:solidFill>
                <a:latin typeface="Source Sans Pro" pitchFamily="34" charset="0"/>
                <a:ea typeface="Source Sans Pro" pitchFamily="34" charset="-122"/>
                <a:cs typeface="Source Sans Pro" pitchFamily="34" charset="-120"/>
              </a:rPr>
              <a:t> </a:t>
            </a:r>
            <a:r>
              <a:rPr lang="en-US" sz="1850" kern="0" spc="-38" dirty="0" err="1">
                <a:solidFill>
                  <a:srgbClr val="272525"/>
                </a:solidFill>
                <a:latin typeface="Source Sans Pro" pitchFamily="34" charset="0"/>
                <a:ea typeface="Source Sans Pro" pitchFamily="34" charset="-122"/>
                <a:cs typeface="Source Sans Pro" pitchFamily="34" charset="-120"/>
              </a:rPr>
              <a:t>geliştirme</a:t>
            </a:r>
            <a:r>
              <a:rPr lang="en-US" sz="1850" kern="0" spc="-38" dirty="0">
                <a:solidFill>
                  <a:srgbClr val="272525"/>
                </a:solidFill>
                <a:latin typeface="Source Sans Pro" pitchFamily="34" charset="0"/>
                <a:ea typeface="Source Sans Pro" pitchFamily="34" charset="-122"/>
                <a:cs typeface="Source Sans Pro" pitchFamily="34" charset="-120"/>
              </a:rPr>
              <a:t> </a:t>
            </a:r>
            <a:r>
              <a:rPr lang="en-US" sz="1850" kern="0" spc="-38" dirty="0" err="1">
                <a:solidFill>
                  <a:srgbClr val="272525"/>
                </a:solidFill>
                <a:latin typeface="Source Sans Pro" pitchFamily="34" charset="0"/>
                <a:ea typeface="Source Sans Pro" pitchFamily="34" charset="-122"/>
                <a:cs typeface="Source Sans Pro" pitchFamily="34" charset="-120"/>
              </a:rPr>
              <a:t>süreçlerini</a:t>
            </a:r>
            <a:r>
              <a:rPr lang="tr-TR" sz="1850" kern="0" spc="-38" dirty="0">
                <a:solidFill>
                  <a:srgbClr val="272525"/>
                </a:solidFill>
                <a:latin typeface="Source Sans Pro" pitchFamily="34" charset="0"/>
                <a:ea typeface="Source Sans Pro" pitchFamily="34" charset="-122"/>
                <a:cs typeface="Source Sans Pro" pitchFamily="34" charset="-120"/>
              </a:rPr>
              <a:t>n</a:t>
            </a:r>
            <a:r>
              <a:rPr lang="en-US" sz="1850" kern="0" spc="-38" dirty="0">
                <a:solidFill>
                  <a:srgbClr val="272525"/>
                </a:solidFill>
                <a:latin typeface="Source Sans Pro" pitchFamily="34" charset="0"/>
                <a:ea typeface="Source Sans Pro" pitchFamily="34" charset="-122"/>
                <a:cs typeface="Source Sans Pro" pitchFamily="34" charset="-120"/>
              </a:rPr>
              <a:t> daha iyi </a:t>
            </a:r>
            <a:r>
              <a:rPr lang="en-US" sz="1850" kern="0" spc="-38" dirty="0" err="1">
                <a:solidFill>
                  <a:srgbClr val="272525"/>
                </a:solidFill>
                <a:latin typeface="Source Sans Pro" pitchFamily="34" charset="0"/>
                <a:ea typeface="Source Sans Pro" pitchFamily="34" charset="-122"/>
                <a:cs typeface="Source Sans Pro" pitchFamily="34" charset="-120"/>
              </a:rPr>
              <a:t>anla</a:t>
            </a:r>
            <a:r>
              <a:rPr lang="tr-TR" sz="1850" kern="0" spc="-38" dirty="0" err="1">
                <a:solidFill>
                  <a:srgbClr val="272525"/>
                </a:solidFill>
                <a:latin typeface="Source Sans Pro" pitchFamily="34" charset="0"/>
                <a:ea typeface="Source Sans Pro" pitchFamily="34" charset="-122"/>
                <a:cs typeface="Source Sans Pro" pitchFamily="34" charset="-120"/>
              </a:rPr>
              <a:t>şılmasını</a:t>
            </a:r>
            <a:r>
              <a:rPr lang="en-US" sz="1850" kern="0" spc="-38" dirty="0">
                <a:solidFill>
                  <a:srgbClr val="272525"/>
                </a:solidFill>
                <a:latin typeface="Source Sans Pro" pitchFamily="34" charset="0"/>
                <a:ea typeface="Source Sans Pro" pitchFamily="34" charset="-122"/>
                <a:cs typeface="Source Sans Pro" pitchFamily="34" charset="-120"/>
              </a:rPr>
              <a:t> ve modern yazılım geliştirme pratiğinde başarılı bir şekilde </a:t>
            </a:r>
            <a:r>
              <a:rPr lang="en-US" sz="1850" kern="0" spc="-38" dirty="0" err="1">
                <a:solidFill>
                  <a:srgbClr val="272525"/>
                </a:solidFill>
                <a:latin typeface="Source Sans Pro" pitchFamily="34" charset="0"/>
                <a:ea typeface="Source Sans Pro" pitchFamily="34" charset="-122"/>
                <a:cs typeface="Source Sans Pro" pitchFamily="34" charset="-120"/>
              </a:rPr>
              <a:t>yer</a:t>
            </a:r>
            <a:r>
              <a:rPr lang="en-US" sz="1850" kern="0" spc="-38" dirty="0">
                <a:solidFill>
                  <a:srgbClr val="272525"/>
                </a:solidFill>
                <a:latin typeface="Source Sans Pro" pitchFamily="34" charset="0"/>
                <a:ea typeface="Source Sans Pro" pitchFamily="34" charset="-122"/>
                <a:cs typeface="Source Sans Pro" pitchFamily="34" charset="-120"/>
              </a:rPr>
              <a:t> </a:t>
            </a:r>
            <a:r>
              <a:rPr lang="tr-TR" sz="1850" kern="0" spc="-38" dirty="0">
                <a:solidFill>
                  <a:srgbClr val="272525"/>
                </a:solidFill>
                <a:latin typeface="Source Sans Pro" pitchFamily="34" charset="0"/>
                <a:ea typeface="Source Sans Pro" pitchFamily="34" charset="-122"/>
                <a:cs typeface="Source Sans Pro" pitchFamily="34" charset="-120"/>
              </a:rPr>
              <a:t>bulmaktır.</a:t>
            </a:r>
            <a:endParaRPr lang="en-US" sz="1850" dirty="0"/>
          </a:p>
        </p:txBody>
      </p:sp>
      <p:sp>
        <p:nvSpPr>
          <p:cNvPr id="7" name="Text 4"/>
          <p:cNvSpPr/>
          <p:nvPr/>
        </p:nvSpPr>
        <p:spPr>
          <a:xfrm>
            <a:off x="6816413" y="7807867"/>
            <a:ext cx="2173475" cy="418862"/>
          </a:xfrm>
          <a:prstGeom prst="rect">
            <a:avLst/>
          </a:prstGeom>
          <a:noFill/>
          <a:ln/>
        </p:spPr>
        <p:txBody>
          <a:bodyPr wrap="none" lIns="0" tIns="0" rIns="0" bIns="0" rtlCol="0" anchor="t"/>
          <a:lstStyle/>
          <a:p>
            <a:pPr marL="0" indent="0" algn="r">
              <a:lnSpc>
                <a:spcPts val="3250"/>
              </a:lnSpc>
              <a:buNone/>
            </a:pPr>
            <a:r>
              <a:rPr lang="tr-TR" sz="2350" kern="0" spc="-38" dirty="0">
                <a:solidFill>
                  <a:schemeClr val="accent1">
                    <a:lumMod val="75000"/>
                  </a:schemeClr>
                </a:solidFill>
                <a:effectLst>
                  <a:outerShdw blurRad="38100" dist="38100" dir="2700000" algn="tl">
                    <a:srgbClr val="000000">
                      <a:alpha val="43137"/>
                    </a:srgbClr>
                  </a:outerShdw>
                </a:effectLst>
                <a:latin typeface="Bahnschrift SemiLight Condensed" panose="020B0502040204020203" pitchFamily="34" charset="0"/>
                <a:ea typeface="Source Sans Pro" panose="020B0503030403020204" pitchFamily="34" charset="0"/>
                <a:cs typeface="Source Sans Pro Bold" pitchFamily="34" charset="-120"/>
              </a:rPr>
              <a:t>Dr.</a:t>
            </a:r>
            <a:r>
              <a:rPr lang="en-US" sz="2350" kern="0" spc="-38" dirty="0">
                <a:solidFill>
                  <a:schemeClr val="accent1">
                    <a:lumMod val="75000"/>
                  </a:schemeClr>
                </a:solidFill>
                <a:effectLst>
                  <a:outerShdw blurRad="38100" dist="38100" dir="2700000" algn="tl">
                    <a:srgbClr val="000000">
                      <a:alpha val="43137"/>
                    </a:srgbClr>
                  </a:outerShdw>
                </a:effectLst>
                <a:latin typeface="Bahnschrift SemiLight Condensed" panose="020B0502040204020203" pitchFamily="34" charset="0"/>
                <a:ea typeface="Source Sans Pro" panose="020B0503030403020204" pitchFamily="34" charset="0"/>
                <a:cs typeface="Source Sans Pro Bold" pitchFamily="34" charset="-120"/>
              </a:rPr>
              <a:t> Yüksel  Yurtay</a:t>
            </a:r>
            <a:endParaRPr lang="en-US" sz="2350" dirty="0">
              <a:solidFill>
                <a:schemeClr val="accent1">
                  <a:lumMod val="75000"/>
                </a:schemeClr>
              </a:solidFill>
              <a:effectLst>
                <a:outerShdw blurRad="38100" dist="38100" dir="2700000" algn="tl">
                  <a:srgbClr val="000000">
                    <a:alpha val="43137"/>
                  </a:srgbClr>
                </a:outerShdw>
              </a:effectLst>
              <a:latin typeface="Bahnschrift SemiLight Condensed" panose="020B0502040204020203" pitchFamily="34" charset="0"/>
              <a:ea typeface="Source Sans Pro" panose="020B0503030403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0333" y="771644"/>
            <a:ext cx="5111829" cy="638889"/>
          </a:xfrm>
          <a:prstGeom prst="rect">
            <a:avLst/>
          </a:prstGeom>
          <a:noFill/>
          <a:ln/>
        </p:spPr>
        <p:txBody>
          <a:bodyPr wrap="none" lIns="0" tIns="0" rIns="0" bIns="0" rtlCol="0" anchor="t"/>
          <a:lstStyle/>
          <a:p>
            <a:pPr marL="0" indent="0" algn="l">
              <a:lnSpc>
                <a:spcPts val="5000"/>
              </a:lnSpc>
              <a:buNone/>
            </a:pPr>
            <a:r>
              <a:rPr lang="tr-TR" sz="4000" kern="0" spc="-81"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Değerlendirme</a:t>
            </a:r>
            <a:endParaRPr lang="en-US" sz="4000" dirty="0">
              <a:effectLst>
                <a:outerShdw blurRad="38100" dist="38100" dir="2700000" algn="tl">
                  <a:srgbClr val="000000">
                    <a:alpha val="43137"/>
                  </a:srgbClr>
                </a:outerShdw>
              </a:effectLst>
            </a:endParaRPr>
          </a:p>
        </p:txBody>
      </p:sp>
      <p:sp>
        <p:nvSpPr>
          <p:cNvPr id="4" name="Shape 1"/>
          <p:cNvSpPr/>
          <p:nvPr/>
        </p:nvSpPr>
        <p:spPr>
          <a:xfrm>
            <a:off x="760333" y="1736408"/>
            <a:ext cx="162878" cy="1145024"/>
          </a:xfrm>
          <a:prstGeom prst="roundRect">
            <a:avLst>
              <a:gd name="adj" fmla="val 56021"/>
            </a:avLst>
          </a:prstGeom>
          <a:solidFill>
            <a:srgbClr val="F0D4F7"/>
          </a:solidFill>
          <a:ln w="7620">
            <a:solidFill>
              <a:srgbClr val="D6BADD"/>
            </a:solidFill>
            <a:prstDash val="solid"/>
          </a:ln>
        </p:spPr>
        <p:txBody>
          <a:bodyPr/>
          <a:lstStyle/>
          <a:p>
            <a:endParaRPr lang="tr-TR"/>
          </a:p>
        </p:txBody>
      </p:sp>
      <p:sp>
        <p:nvSpPr>
          <p:cNvPr id="5" name="Text 2"/>
          <p:cNvSpPr/>
          <p:nvPr/>
        </p:nvSpPr>
        <p:spPr>
          <a:xfrm>
            <a:off x="1249085" y="1736408"/>
            <a:ext cx="2951083" cy="319445"/>
          </a:xfrm>
          <a:prstGeom prst="rect">
            <a:avLst/>
          </a:prstGeom>
          <a:noFill/>
          <a:ln/>
        </p:spPr>
        <p:txBody>
          <a:bodyPr wrap="none" lIns="0" tIns="0" rIns="0" bIns="0" rtlCol="0" anchor="t"/>
          <a:lstStyle/>
          <a:p>
            <a:pPr marL="0" indent="0" algn="l">
              <a:lnSpc>
                <a:spcPts val="2500"/>
              </a:lnSpc>
              <a:buNone/>
            </a:pPr>
            <a:r>
              <a:rPr lang="en-US" sz="2000" kern="0" spc="-40"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Temel Kavramları Öğrenin</a:t>
            </a:r>
            <a:endParaRPr lang="en-US" sz="2000" dirty="0">
              <a:effectLst>
                <a:outerShdw blurRad="38100" dist="38100" dir="2700000" algn="tl">
                  <a:srgbClr val="000000">
                    <a:alpha val="43137"/>
                  </a:srgbClr>
                </a:outerShdw>
              </a:effectLst>
            </a:endParaRPr>
          </a:p>
        </p:txBody>
      </p:sp>
      <p:sp>
        <p:nvSpPr>
          <p:cNvPr id="6" name="Text 3"/>
          <p:cNvSpPr/>
          <p:nvPr/>
        </p:nvSpPr>
        <p:spPr>
          <a:xfrm>
            <a:off x="1249085" y="2186107"/>
            <a:ext cx="7134582" cy="695325"/>
          </a:xfrm>
          <a:prstGeom prst="rect">
            <a:avLst/>
          </a:prstGeom>
          <a:noFill/>
          <a:ln/>
        </p:spPr>
        <p:txBody>
          <a:bodyPr wrap="square" lIns="0" tIns="0" rIns="0" bIns="0" rtlCol="0" anchor="t"/>
          <a:lstStyle/>
          <a:p>
            <a:pPr marL="0" indent="0" algn="l">
              <a:lnSpc>
                <a:spcPts val="2700"/>
              </a:lnSpc>
              <a:buNone/>
            </a:pPr>
            <a:r>
              <a:rPr lang="en-US" sz="1700" kern="0" spc="-34" dirty="0">
                <a:solidFill>
                  <a:srgbClr val="272525"/>
                </a:solidFill>
                <a:latin typeface="Source Sans Pro" pitchFamily="34" charset="0"/>
                <a:ea typeface="Source Sans Pro" pitchFamily="34" charset="-122"/>
                <a:cs typeface="Source Sans Pro" pitchFamily="34" charset="-120"/>
              </a:rPr>
              <a:t>Yazılım geliştirme süreçlerinin temel kavramlarını ve prensiplerini öğrenerek sağlam bir temel oluşturun.</a:t>
            </a:r>
            <a:endParaRPr lang="en-US" sz="1700" dirty="0"/>
          </a:p>
        </p:txBody>
      </p:sp>
      <p:sp>
        <p:nvSpPr>
          <p:cNvPr id="7" name="Shape 4"/>
          <p:cNvSpPr/>
          <p:nvPr/>
        </p:nvSpPr>
        <p:spPr>
          <a:xfrm>
            <a:off x="1086207" y="3098602"/>
            <a:ext cx="162878" cy="1145024"/>
          </a:xfrm>
          <a:prstGeom prst="roundRect">
            <a:avLst>
              <a:gd name="adj" fmla="val 56021"/>
            </a:avLst>
          </a:prstGeom>
          <a:solidFill>
            <a:srgbClr val="F0D4F7"/>
          </a:solidFill>
          <a:ln w="7620">
            <a:solidFill>
              <a:srgbClr val="D6BADD"/>
            </a:solidFill>
            <a:prstDash val="solid"/>
          </a:ln>
        </p:spPr>
        <p:txBody>
          <a:bodyPr/>
          <a:lstStyle/>
          <a:p>
            <a:endParaRPr lang="tr-TR"/>
          </a:p>
        </p:txBody>
      </p:sp>
      <p:sp>
        <p:nvSpPr>
          <p:cNvPr id="8" name="Text 5"/>
          <p:cNvSpPr/>
          <p:nvPr/>
        </p:nvSpPr>
        <p:spPr>
          <a:xfrm>
            <a:off x="1574959" y="3098602"/>
            <a:ext cx="3495794" cy="319445"/>
          </a:xfrm>
          <a:prstGeom prst="rect">
            <a:avLst/>
          </a:prstGeom>
          <a:noFill/>
          <a:ln/>
        </p:spPr>
        <p:txBody>
          <a:bodyPr wrap="none" lIns="0" tIns="0" rIns="0" bIns="0" rtlCol="0" anchor="t"/>
          <a:lstStyle/>
          <a:p>
            <a:pPr marL="0" indent="0" algn="l">
              <a:lnSpc>
                <a:spcPts val="2500"/>
              </a:lnSpc>
              <a:buNone/>
            </a:pPr>
            <a:r>
              <a:rPr lang="en-US" sz="2000" kern="0" spc="-40"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Güncel Teknolojileri Takip Edin</a:t>
            </a:r>
            <a:endParaRPr lang="en-US" sz="2000" dirty="0">
              <a:effectLst>
                <a:outerShdw blurRad="38100" dist="38100" dir="2700000" algn="tl">
                  <a:srgbClr val="000000">
                    <a:alpha val="43137"/>
                  </a:srgbClr>
                </a:outerShdw>
              </a:effectLst>
            </a:endParaRPr>
          </a:p>
        </p:txBody>
      </p:sp>
      <p:sp>
        <p:nvSpPr>
          <p:cNvPr id="9" name="Text 6"/>
          <p:cNvSpPr/>
          <p:nvPr/>
        </p:nvSpPr>
        <p:spPr>
          <a:xfrm>
            <a:off x="1574959" y="3548301"/>
            <a:ext cx="6808708" cy="695325"/>
          </a:xfrm>
          <a:prstGeom prst="rect">
            <a:avLst/>
          </a:prstGeom>
          <a:noFill/>
          <a:ln/>
        </p:spPr>
        <p:txBody>
          <a:bodyPr wrap="square" lIns="0" tIns="0" rIns="0" bIns="0" rtlCol="0" anchor="t"/>
          <a:lstStyle/>
          <a:p>
            <a:pPr marL="0" indent="0" algn="l">
              <a:lnSpc>
                <a:spcPts val="2700"/>
              </a:lnSpc>
              <a:buNone/>
            </a:pPr>
            <a:r>
              <a:rPr lang="en-US" sz="1700" kern="0" spc="-34" dirty="0">
                <a:solidFill>
                  <a:srgbClr val="272525"/>
                </a:solidFill>
                <a:latin typeface="Source Sans Pro" pitchFamily="34" charset="0"/>
                <a:ea typeface="Source Sans Pro" pitchFamily="34" charset="-122"/>
                <a:cs typeface="Source Sans Pro" pitchFamily="34" charset="-120"/>
              </a:rPr>
              <a:t>Programlama dilleri, frameworkler ve araçlar konusundaki gelişmeleri sürekli olarak takip edin ve öğrenmeye açık olun.</a:t>
            </a:r>
            <a:endParaRPr lang="en-US" sz="1700" dirty="0"/>
          </a:p>
        </p:txBody>
      </p:sp>
      <p:sp>
        <p:nvSpPr>
          <p:cNvPr id="10" name="Shape 7"/>
          <p:cNvSpPr/>
          <p:nvPr/>
        </p:nvSpPr>
        <p:spPr>
          <a:xfrm>
            <a:off x="1412081" y="4460796"/>
            <a:ext cx="162878" cy="797362"/>
          </a:xfrm>
          <a:prstGeom prst="roundRect">
            <a:avLst>
              <a:gd name="adj" fmla="val 56021"/>
            </a:avLst>
          </a:prstGeom>
          <a:solidFill>
            <a:srgbClr val="F0D4F7"/>
          </a:solidFill>
          <a:ln w="7620">
            <a:solidFill>
              <a:srgbClr val="D6BADD"/>
            </a:solidFill>
            <a:prstDash val="solid"/>
          </a:ln>
        </p:spPr>
        <p:txBody>
          <a:bodyPr/>
          <a:lstStyle/>
          <a:p>
            <a:endParaRPr lang="tr-TR"/>
          </a:p>
        </p:txBody>
      </p:sp>
      <p:sp>
        <p:nvSpPr>
          <p:cNvPr id="11" name="Text 8"/>
          <p:cNvSpPr/>
          <p:nvPr/>
        </p:nvSpPr>
        <p:spPr>
          <a:xfrm>
            <a:off x="1900833" y="4460796"/>
            <a:ext cx="3667244" cy="319445"/>
          </a:xfrm>
          <a:prstGeom prst="rect">
            <a:avLst/>
          </a:prstGeom>
          <a:noFill/>
          <a:ln/>
        </p:spPr>
        <p:txBody>
          <a:bodyPr wrap="none" lIns="0" tIns="0" rIns="0" bIns="0" rtlCol="0" anchor="t"/>
          <a:lstStyle/>
          <a:p>
            <a:pPr marL="0" indent="0" algn="l">
              <a:lnSpc>
                <a:spcPts val="2500"/>
              </a:lnSpc>
              <a:buNone/>
            </a:pPr>
            <a:r>
              <a:rPr lang="en-US" sz="2000" kern="0" spc="-40"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Pratik Yapın ve Deneyim Kazanın</a:t>
            </a:r>
            <a:endParaRPr lang="en-US" sz="2000" dirty="0">
              <a:effectLst>
                <a:outerShdw blurRad="38100" dist="38100" dir="2700000" algn="tl">
                  <a:srgbClr val="000000">
                    <a:alpha val="43137"/>
                  </a:srgbClr>
                </a:outerShdw>
              </a:effectLst>
            </a:endParaRPr>
          </a:p>
        </p:txBody>
      </p:sp>
      <p:sp>
        <p:nvSpPr>
          <p:cNvPr id="12" name="Text 9"/>
          <p:cNvSpPr/>
          <p:nvPr/>
        </p:nvSpPr>
        <p:spPr>
          <a:xfrm>
            <a:off x="1900833" y="4910495"/>
            <a:ext cx="6482834" cy="347663"/>
          </a:xfrm>
          <a:prstGeom prst="rect">
            <a:avLst/>
          </a:prstGeom>
          <a:noFill/>
          <a:ln/>
        </p:spPr>
        <p:txBody>
          <a:bodyPr wrap="none" lIns="0" tIns="0" rIns="0" bIns="0" rtlCol="0" anchor="t"/>
          <a:lstStyle/>
          <a:p>
            <a:pPr marL="0" indent="0" algn="l">
              <a:lnSpc>
                <a:spcPts val="2700"/>
              </a:lnSpc>
              <a:buNone/>
            </a:pPr>
            <a:r>
              <a:rPr lang="en-US" sz="1700" kern="0" spc="-34" dirty="0">
                <a:solidFill>
                  <a:srgbClr val="272525"/>
                </a:solidFill>
                <a:latin typeface="Source Sans Pro" pitchFamily="34" charset="0"/>
                <a:ea typeface="Source Sans Pro" pitchFamily="34" charset="-122"/>
                <a:cs typeface="Source Sans Pro" pitchFamily="34" charset="-120"/>
              </a:rPr>
              <a:t>Projelerde yer alarak, kod yazarak ve test yaparak pratik deneyim kazanın.</a:t>
            </a:r>
            <a:endParaRPr lang="en-US" sz="1700" dirty="0"/>
          </a:p>
        </p:txBody>
      </p:sp>
      <p:sp>
        <p:nvSpPr>
          <p:cNvPr id="13" name="Text 10"/>
          <p:cNvSpPr/>
          <p:nvPr/>
        </p:nvSpPr>
        <p:spPr>
          <a:xfrm>
            <a:off x="760333" y="5719643"/>
            <a:ext cx="7623334" cy="1738313"/>
          </a:xfrm>
          <a:prstGeom prst="rect">
            <a:avLst/>
          </a:prstGeom>
          <a:noFill/>
          <a:ln/>
        </p:spPr>
        <p:txBody>
          <a:bodyPr wrap="square" lIns="0" tIns="0" rIns="0" bIns="0" rtlCol="0" anchor="t"/>
          <a:lstStyle/>
          <a:p>
            <a:pPr marL="0" indent="0" algn="l">
              <a:lnSpc>
                <a:spcPts val="2700"/>
              </a:lnSpc>
              <a:buNone/>
            </a:pPr>
            <a:r>
              <a:rPr lang="en-US" sz="1700" kern="0" spc="-34" dirty="0">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Bu sunumda, yazılım gerçekleştiriminin temel ilkelerini ve güncel uygulamalarını ele aldık. Yazılım geliştirme süreçlerinde başarılı olmak için, temel kavramları öğrenmek, güncel teknolojileri takip etmek ve pratik yaparak deneyim kazanmak önemlidir. Unutmayın, sürekli öğrenme ve gelişme, yazılım geliştirme dünyasında başarılı olmanın anahtarıdır.</a:t>
            </a:r>
            <a:endParaRPr lang="en-US" sz="1700" dirty="0">
              <a:effectLst>
                <a:outerShdw blurRad="38100" dist="38100" dir="2700000" algn="tl">
                  <a:srgbClr val="000000">
                    <a:alpha val="43137"/>
                  </a:srgbClr>
                </a:outerShdw>
              </a:effectLs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121218"/>
            <a:ext cx="7468553" cy="1408033"/>
          </a:xfrm>
          <a:prstGeom prst="rect">
            <a:avLst/>
          </a:prstGeom>
          <a:noFill/>
          <a:ln/>
        </p:spPr>
        <p:txBody>
          <a:bodyPr wrap="square" lIns="0" tIns="0" rIns="0" bIns="0" rtlCol="0" anchor="t"/>
          <a:lstStyle/>
          <a:p>
            <a:pPr marL="0" indent="0" algn="l">
              <a:lnSpc>
                <a:spcPts val="5500"/>
              </a:lnSpc>
              <a:buNone/>
            </a:pPr>
            <a:r>
              <a:rPr lang="en-US"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Bulut ve Dağıtık </a:t>
            </a:r>
            <a:r>
              <a:rPr lang="en-US" sz="4400" kern="0" spc="-89" dirty="0" err="1">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Sistemlerde</a:t>
            </a:r>
            <a:r>
              <a:rPr lang="en-US"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 </a:t>
            </a:r>
            <a:r>
              <a:rPr lang="tr-TR"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   </a:t>
            </a:r>
            <a:r>
              <a:rPr lang="en-US" sz="4400" kern="0" spc="-89" dirty="0" err="1">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Yazılım</a:t>
            </a:r>
            <a:r>
              <a:rPr lang="en-US"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 Gerçekleştirimi</a:t>
            </a:r>
            <a:endParaRPr lang="en-US" sz="4400" dirty="0">
              <a:effectLst>
                <a:outerShdw blurRad="38100" dist="38100" dir="2700000" algn="tl">
                  <a:srgbClr val="000000">
                    <a:alpha val="43137"/>
                  </a:srgbClr>
                </a:outerShdw>
              </a:effectLst>
            </a:endParaRPr>
          </a:p>
        </p:txBody>
      </p:sp>
      <p:sp>
        <p:nvSpPr>
          <p:cNvPr id="4" name="Text 1"/>
          <p:cNvSpPr/>
          <p:nvPr/>
        </p:nvSpPr>
        <p:spPr>
          <a:xfrm>
            <a:off x="837724" y="3888224"/>
            <a:ext cx="7468553" cy="1532096"/>
          </a:xfrm>
          <a:prstGeom prst="rect">
            <a:avLst/>
          </a:prstGeom>
          <a:noFill/>
          <a:ln/>
        </p:spPr>
        <p:txBody>
          <a:bodyPr wrap="square" lIns="0" tIns="0" rIns="0" bIns="0" rtlCol="0" anchor="t"/>
          <a:lstStyle/>
          <a:p>
            <a:pPr marL="0" indent="0" algn="just">
              <a:lnSpc>
                <a:spcPts val="3000"/>
              </a:lnSpc>
              <a:buNone/>
            </a:pPr>
            <a:r>
              <a:rPr lang="tr-TR" sz="1850" kern="0" spc="-38" dirty="0">
                <a:solidFill>
                  <a:srgbClr val="272525"/>
                </a:solidFill>
                <a:latin typeface="Source Sans Pro" pitchFamily="34" charset="0"/>
                <a:ea typeface="Source Sans Pro" pitchFamily="34" charset="-122"/>
                <a:cs typeface="Source Sans Pro" pitchFamily="34" charset="-120"/>
              </a:rPr>
              <a:t>B</a:t>
            </a:r>
            <a:r>
              <a:rPr lang="en-US" sz="1850" kern="0" spc="-38" dirty="0" err="1">
                <a:solidFill>
                  <a:srgbClr val="272525"/>
                </a:solidFill>
                <a:latin typeface="Source Sans Pro" pitchFamily="34" charset="0"/>
                <a:ea typeface="Source Sans Pro" pitchFamily="34" charset="-122"/>
                <a:cs typeface="Source Sans Pro" pitchFamily="34" charset="-120"/>
              </a:rPr>
              <a:t>ulut</a:t>
            </a:r>
            <a:r>
              <a:rPr lang="en-US" sz="1850" kern="0" spc="-38" dirty="0">
                <a:solidFill>
                  <a:srgbClr val="272525"/>
                </a:solidFill>
                <a:latin typeface="Source Sans Pro" pitchFamily="34" charset="0"/>
                <a:ea typeface="Source Sans Pro" pitchFamily="34" charset="-122"/>
                <a:cs typeface="Source Sans Pro" pitchFamily="34" charset="-120"/>
              </a:rPr>
              <a:t> ve dağıtık sistemlerde yazılım geliştirme </a:t>
            </a:r>
            <a:r>
              <a:rPr lang="en-US" sz="1850" kern="0" spc="-38" dirty="0" err="1">
                <a:solidFill>
                  <a:srgbClr val="272525"/>
                </a:solidFill>
                <a:latin typeface="Source Sans Pro" pitchFamily="34" charset="0"/>
                <a:ea typeface="Source Sans Pro" pitchFamily="34" charset="-122"/>
                <a:cs typeface="Source Sans Pro" pitchFamily="34" charset="-120"/>
              </a:rPr>
              <a:t>süreçlerini</a:t>
            </a:r>
            <a:r>
              <a:rPr lang="en-US" sz="1850" kern="0" spc="-38" dirty="0">
                <a:solidFill>
                  <a:srgbClr val="272525"/>
                </a:solidFill>
                <a:latin typeface="Source Sans Pro" pitchFamily="34" charset="0"/>
                <a:ea typeface="Source Sans Pro" pitchFamily="34" charset="-122"/>
                <a:cs typeface="Source Sans Pro" pitchFamily="34" charset="-120"/>
              </a:rPr>
              <a:t> </a:t>
            </a:r>
            <a:r>
              <a:rPr lang="en-US" sz="1850" kern="0" spc="-38" dirty="0" err="1">
                <a:solidFill>
                  <a:srgbClr val="272525"/>
                </a:solidFill>
                <a:latin typeface="Source Sans Pro" pitchFamily="34" charset="0"/>
                <a:ea typeface="Source Sans Pro" pitchFamily="34" charset="-122"/>
                <a:cs typeface="Source Sans Pro" pitchFamily="34" charset="-120"/>
              </a:rPr>
              <a:t>incele</a:t>
            </a:r>
            <a:r>
              <a:rPr lang="tr-TR" sz="1850" kern="0" spc="-38" dirty="0" err="1">
                <a:solidFill>
                  <a:srgbClr val="272525"/>
                </a:solidFill>
                <a:latin typeface="Source Sans Pro" pitchFamily="34" charset="0"/>
                <a:ea typeface="Source Sans Pro" pitchFamily="34" charset="-122"/>
                <a:cs typeface="Source Sans Pro" pitchFamily="34" charset="-120"/>
              </a:rPr>
              <a:t>necektir</a:t>
            </a:r>
            <a:r>
              <a:rPr lang="en-US" sz="1850" kern="0" spc="-38" dirty="0">
                <a:solidFill>
                  <a:srgbClr val="272525"/>
                </a:solidFill>
                <a:latin typeface="Source Sans Pro" pitchFamily="34" charset="0"/>
                <a:ea typeface="Source Sans Pro" pitchFamily="34" charset="-122"/>
                <a:cs typeface="Source Sans Pro" pitchFamily="34" charset="-120"/>
              </a:rPr>
              <a:t>. Modern teknolojileri etkin bir şekilde kullanarak kaliteli ve sürdürülebilir yazılım üretme </a:t>
            </a:r>
            <a:r>
              <a:rPr lang="en-US" sz="1850" kern="0" spc="-38" dirty="0" err="1">
                <a:solidFill>
                  <a:srgbClr val="272525"/>
                </a:solidFill>
                <a:latin typeface="Source Sans Pro" pitchFamily="34" charset="0"/>
                <a:ea typeface="Source Sans Pro" pitchFamily="34" charset="-122"/>
                <a:cs typeface="Source Sans Pro" pitchFamily="34" charset="-120"/>
              </a:rPr>
              <a:t>yeteneğini</a:t>
            </a:r>
            <a:r>
              <a:rPr lang="en-US" sz="1850" kern="0" spc="-38" dirty="0">
                <a:solidFill>
                  <a:srgbClr val="272525"/>
                </a:solidFill>
                <a:latin typeface="Source Sans Pro" pitchFamily="34" charset="0"/>
                <a:ea typeface="Source Sans Pro" pitchFamily="34" charset="-122"/>
                <a:cs typeface="Source Sans Pro" pitchFamily="34" charset="-120"/>
              </a:rPr>
              <a:t> </a:t>
            </a:r>
            <a:r>
              <a:rPr lang="en-US" sz="1850" kern="0" spc="-38" dirty="0" err="1">
                <a:solidFill>
                  <a:srgbClr val="272525"/>
                </a:solidFill>
                <a:latin typeface="Source Sans Pro" pitchFamily="34" charset="0"/>
                <a:ea typeface="Source Sans Pro" pitchFamily="34" charset="-122"/>
                <a:cs typeface="Source Sans Pro" pitchFamily="34" charset="-120"/>
              </a:rPr>
              <a:t>kazan</a:t>
            </a:r>
            <a:r>
              <a:rPr lang="tr-TR" sz="1850" kern="0" spc="-38" dirty="0" err="1">
                <a:solidFill>
                  <a:srgbClr val="272525"/>
                </a:solidFill>
                <a:latin typeface="Source Sans Pro" pitchFamily="34" charset="0"/>
                <a:ea typeface="Source Sans Pro" pitchFamily="34" charset="-122"/>
                <a:cs typeface="Source Sans Pro" pitchFamily="34" charset="-120"/>
              </a:rPr>
              <a:t>ılacaktır</a:t>
            </a:r>
            <a:r>
              <a:rPr lang="en-US" sz="1850" kern="0" spc="-38" dirty="0">
                <a:solidFill>
                  <a:srgbClr val="272525"/>
                </a:solidFill>
                <a:latin typeface="Source Sans Pro" pitchFamily="34" charset="0"/>
                <a:ea typeface="Source Sans Pro" pitchFamily="34" charset="-122"/>
                <a:cs typeface="Source Sans Pro" pitchFamily="34" charset="-120"/>
              </a:rPr>
              <a:t>. Ayrıca bulut ve dağıtık ortamlarda yazılım geliştirme </a:t>
            </a:r>
            <a:r>
              <a:rPr lang="en-US" sz="1850" kern="0" spc="-38" dirty="0" err="1">
                <a:solidFill>
                  <a:srgbClr val="272525"/>
                </a:solidFill>
                <a:latin typeface="Source Sans Pro" pitchFamily="34" charset="0"/>
                <a:ea typeface="Source Sans Pro" pitchFamily="34" charset="-122"/>
                <a:cs typeface="Source Sans Pro" pitchFamily="34" charset="-120"/>
              </a:rPr>
              <a:t>becerilerinizi</a:t>
            </a:r>
            <a:r>
              <a:rPr lang="en-US" sz="1850" kern="0" spc="-38" dirty="0">
                <a:solidFill>
                  <a:srgbClr val="272525"/>
                </a:solidFill>
                <a:latin typeface="Source Sans Pro" pitchFamily="34" charset="0"/>
                <a:ea typeface="Source Sans Pro" pitchFamily="34" charset="-122"/>
                <a:cs typeface="Source Sans Pro" pitchFamily="34" charset="-120"/>
              </a:rPr>
              <a:t> </a:t>
            </a:r>
            <a:r>
              <a:rPr lang="tr-TR" sz="1850" kern="0" spc="-38" dirty="0">
                <a:solidFill>
                  <a:srgbClr val="272525"/>
                </a:solidFill>
                <a:latin typeface="Source Sans Pro" pitchFamily="34" charset="0"/>
                <a:ea typeface="Source Sans Pro" pitchFamily="34" charset="-122"/>
                <a:cs typeface="Source Sans Pro" pitchFamily="34" charset="-120"/>
              </a:rPr>
              <a:t>nasıl </a:t>
            </a:r>
            <a:r>
              <a:rPr lang="en-US" sz="1850" kern="0" spc="-38" dirty="0" err="1">
                <a:solidFill>
                  <a:srgbClr val="272525"/>
                </a:solidFill>
                <a:latin typeface="Source Sans Pro" pitchFamily="34" charset="0"/>
                <a:ea typeface="Source Sans Pro" pitchFamily="34" charset="-122"/>
                <a:cs typeface="Source Sans Pro" pitchFamily="34" charset="-120"/>
              </a:rPr>
              <a:t>geliştirece</a:t>
            </a:r>
            <a:r>
              <a:rPr lang="tr-TR" sz="1850" kern="0" spc="-38" dirty="0" err="1">
                <a:solidFill>
                  <a:srgbClr val="272525"/>
                </a:solidFill>
                <a:latin typeface="Source Sans Pro" pitchFamily="34" charset="0"/>
                <a:ea typeface="Source Sans Pro" pitchFamily="34" charset="-122"/>
                <a:cs typeface="Source Sans Pro" pitchFamily="34" charset="-120"/>
              </a:rPr>
              <a:t>ğinizi</a:t>
            </a:r>
            <a:r>
              <a:rPr lang="tr-TR" sz="1850" kern="0" spc="-38" dirty="0">
                <a:solidFill>
                  <a:srgbClr val="272525"/>
                </a:solidFill>
                <a:latin typeface="Source Sans Pro" pitchFamily="34" charset="0"/>
                <a:ea typeface="Source Sans Pro" pitchFamily="34" charset="-122"/>
                <a:cs typeface="Source Sans Pro" pitchFamily="34" charset="-120"/>
              </a:rPr>
              <a:t> öğreneceksiniz</a:t>
            </a:r>
            <a:r>
              <a:rPr lang="en-US" sz="1850" kern="0" spc="-38" dirty="0">
                <a:solidFill>
                  <a:srgbClr val="272525"/>
                </a:solidFill>
                <a:latin typeface="Source Sans Pro" pitchFamily="34" charset="0"/>
                <a:ea typeface="Source Sans Pro" pitchFamily="34" charset="-122"/>
                <a:cs typeface="Source Sans Pro" pitchFamily="34" charset="-120"/>
              </a:rPr>
              <a:t>.</a:t>
            </a:r>
            <a:endParaRPr lang="en-US" sz="1850" dirty="0"/>
          </a:p>
        </p:txBody>
      </p:sp>
      <p:sp>
        <p:nvSpPr>
          <p:cNvPr id="6" name="Text 3"/>
          <p:cNvSpPr/>
          <p:nvPr/>
        </p:nvSpPr>
        <p:spPr>
          <a:xfrm>
            <a:off x="987504" y="5850017"/>
            <a:ext cx="83344" cy="97512"/>
          </a:xfrm>
          <a:prstGeom prst="rect">
            <a:avLst/>
          </a:prstGeom>
          <a:noFill/>
          <a:ln/>
        </p:spPr>
        <p:txBody>
          <a:bodyPr wrap="none" lIns="0" tIns="0" rIns="0" bIns="0" rtlCol="0" anchor="t"/>
          <a:lstStyle/>
          <a:p>
            <a:pPr marL="0" indent="0" algn="ctr">
              <a:lnSpc>
                <a:spcPts val="750"/>
              </a:lnSpc>
              <a:buNone/>
            </a:pPr>
            <a:r>
              <a:rPr lang="en-US" sz="750" kern="0" spc="-38" dirty="0">
                <a:solidFill>
                  <a:srgbClr val="FFFFFF"/>
                </a:solidFill>
                <a:latin typeface="Source Sans Pro Medium" pitchFamily="34" charset="0"/>
                <a:ea typeface="Source Sans Pro Medium" pitchFamily="34" charset="-122"/>
                <a:cs typeface="Source Sans Pro Medium" pitchFamily="34" charset="-120"/>
              </a:rPr>
              <a:t>YY</a:t>
            </a:r>
            <a:endParaRPr lang="en-US" sz="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1198007"/>
            <a:ext cx="7873008"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Bulut Tabanlı Yazılım Geliştirme</a:t>
            </a:r>
            <a:endParaRPr lang="en-US" sz="4400" dirty="0">
              <a:effectLst>
                <a:outerShdw blurRad="38100" dist="38100" dir="2700000" algn="tl">
                  <a:srgbClr val="000000">
                    <a:alpha val="43137"/>
                  </a:srgbClr>
                </a:outerShdw>
              </a:effectLst>
            </a:endParaRPr>
          </a:p>
        </p:txBody>
      </p:sp>
      <p:sp>
        <p:nvSpPr>
          <p:cNvPr id="3" name="Text 1"/>
          <p:cNvSpPr/>
          <p:nvPr/>
        </p:nvSpPr>
        <p:spPr>
          <a:xfrm>
            <a:off x="837724" y="2500313"/>
            <a:ext cx="3174921"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AWS, Azure, Google Cloud</a:t>
            </a:r>
            <a:endParaRPr lang="en-US" sz="2200" dirty="0"/>
          </a:p>
        </p:txBody>
      </p:sp>
      <p:sp>
        <p:nvSpPr>
          <p:cNvPr id="4" name="Text 2"/>
          <p:cNvSpPr/>
          <p:nvPr/>
        </p:nvSpPr>
        <p:spPr>
          <a:xfrm>
            <a:off x="837724" y="3091577"/>
            <a:ext cx="6185535" cy="1532096"/>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Bulut tabanlı yazılım geliştirme, ölçeklenebilirlik ve esneklik sağlar. AWS, Azure ve Google Cloud gibi platformlar geniş hizmet yelpazesi sunar. Bu platformlar, geliştirme süreçlerini hızlandırır ve maliyetleri optimize eder.</a:t>
            </a:r>
            <a:endParaRPr lang="en-US" sz="1850" dirty="0"/>
          </a:p>
        </p:txBody>
      </p:sp>
      <p:pic>
        <p:nvPicPr>
          <p:cNvPr id="5" name="Image 0" descr="preencoded.png"/>
          <p:cNvPicPr>
            <a:picLocks noChangeAspect="1"/>
          </p:cNvPicPr>
          <p:nvPr/>
        </p:nvPicPr>
        <p:blipFill>
          <a:blip r:embed="rId3"/>
          <a:stretch>
            <a:fillRect/>
          </a:stretch>
        </p:blipFill>
        <p:spPr>
          <a:xfrm>
            <a:off x="7614761" y="2530197"/>
            <a:ext cx="6185535" cy="4232196"/>
          </a:xfrm>
          <a:prstGeom prst="rect">
            <a:avLst/>
          </a:prstGeom>
        </p:spPr>
      </p:pic>
      <p:sp>
        <p:nvSpPr>
          <p:cNvPr id="6" name="Text 4">
            <a:extLst>
              <a:ext uri="{FF2B5EF4-FFF2-40B4-BE49-F238E27FC236}">
                <a16:creationId xmlns:a16="http://schemas.microsoft.com/office/drawing/2014/main" id="{95E18D38-164E-988E-BF0A-1E3D351005AF}"/>
              </a:ext>
            </a:extLst>
          </p:cNvPr>
          <p:cNvSpPr/>
          <p:nvPr/>
        </p:nvSpPr>
        <p:spPr>
          <a:xfrm>
            <a:off x="12280979" y="7784939"/>
            <a:ext cx="2327587" cy="418862"/>
          </a:xfrm>
          <a:prstGeom prst="rect">
            <a:avLst/>
          </a:prstGeom>
          <a:solidFill>
            <a:srgbClr val="FFFFFF"/>
          </a:solidFill>
          <a:ln/>
        </p:spPr>
        <p:txBody>
          <a:bodyPr wrap="none" lIns="0" tIns="0" rIns="0" bIns="0" rtlCol="0" anchor="t"/>
          <a:lstStyle/>
          <a:p>
            <a:pPr marL="0" indent="0" algn="ctr">
              <a:lnSpc>
                <a:spcPts val="3250"/>
              </a:lnSpc>
              <a:buNone/>
            </a:pPr>
            <a:r>
              <a:rPr lang="tr-TR"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Dr.</a:t>
            </a:r>
            <a:r>
              <a:rPr lang="en-US"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 Yüksel  Yurtay</a:t>
            </a:r>
            <a:endParaRPr lang="en-US" sz="1600" dirty="0">
              <a:solidFill>
                <a:schemeClr val="accent1">
                  <a:lumMod val="40000"/>
                  <a:lumOff val="60000"/>
                </a:schemeClr>
              </a:solidFill>
              <a:latin typeface="Eras Medium ITC" panose="020B06020305040208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3" name="Text 0"/>
          <p:cNvSpPr/>
          <p:nvPr/>
        </p:nvSpPr>
        <p:spPr>
          <a:xfrm>
            <a:off x="837724" y="1860352"/>
            <a:ext cx="5819180"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Konteyner Teknolojileri</a:t>
            </a:r>
            <a:endParaRPr lang="en-US" sz="4400" dirty="0">
              <a:effectLst>
                <a:outerShdw blurRad="38100" dist="38100" dir="2700000" algn="tl">
                  <a:srgbClr val="000000">
                    <a:alpha val="43137"/>
                  </a:srgbClr>
                </a:outerShdw>
              </a:effectLst>
            </a:endParaRPr>
          </a:p>
        </p:txBody>
      </p:sp>
      <p:pic>
        <p:nvPicPr>
          <p:cNvPr id="4" name="Image 1" descr="preencoded.png"/>
          <p:cNvPicPr>
            <a:picLocks noChangeAspect="1"/>
          </p:cNvPicPr>
          <p:nvPr/>
        </p:nvPicPr>
        <p:blipFill>
          <a:blip r:embed="rId4"/>
          <a:stretch>
            <a:fillRect/>
          </a:stretch>
        </p:blipFill>
        <p:spPr>
          <a:xfrm>
            <a:off x="837724" y="2965133"/>
            <a:ext cx="598408" cy="598408"/>
          </a:xfrm>
          <a:prstGeom prst="rect">
            <a:avLst/>
          </a:prstGeom>
        </p:spPr>
      </p:pic>
      <p:sp>
        <p:nvSpPr>
          <p:cNvPr id="5" name="Text 1"/>
          <p:cNvSpPr/>
          <p:nvPr/>
        </p:nvSpPr>
        <p:spPr>
          <a:xfrm>
            <a:off x="1675448" y="2923342"/>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Docker</a:t>
            </a:r>
            <a:endParaRPr lang="en-US" sz="2200" dirty="0">
              <a:effectLst>
                <a:outerShdw blurRad="38100" dist="38100" dir="2700000" algn="tl">
                  <a:srgbClr val="000000">
                    <a:alpha val="43137"/>
                  </a:srgbClr>
                </a:outerShdw>
              </a:effectLst>
            </a:endParaRPr>
          </a:p>
        </p:txBody>
      </p:sp>
      <p:sp>
        <p:nvSpPr>
          <p:cNvPr id="6" name="Text 2"/>
          <p:cNvSpPr/>
          <p:nvPr/>
        </p:nvSpPr>
        <p:spPr>
          <a:xfrm>
            <a:off x="1675448" y="3418880"/>
            <a:ext cx="3631406" cy="1532096"/>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Docker, uygulamaları konteynerler içinde paketleyerek taşınabilirliği artırır. Geliştirme, test ve üretim ortamları arasında tutarlılık sağlar.</a:t>
            </a:r>
            <a:endParaRPr lang="en-US" sz="1850" dirty="0"/>
          </a:p>
        </p:txBody>
      </p:sp>
      <p:pic>
        <p:nvPicPr>
          <p:cNvPr id="7" name="Image 2" descr="preencoded.png"/>
          <p:cNvPicPr>
            <a:picLocks noChangeAspect="1"/>
          </p:cNvPicPr>
          <p:nvPr/>
        </p:nvPicPr>
        <p:blipFill>
          <a:blip r:embed="rId5"/>
          <a:stretch>
            <a:fillRect/>
          </a:stretch>
        </p:blipFill>
        <p:spPr>
          <a:xfrm>
            <a:off x="5665827" y="2965133"/>
            <a:ext cx="598408" cy="598408"/>
          </a:xfrm>
          <a:prstGeom prst="rect">
            <a:avLst/>
          </a:prstGeom>
        </p:spPr>
      </p:pic>
      <p:sp>
        <p:nvSpPr>
          <p:cNvPr id="8" name="Text 3"/>
          <p:cNvSpPr/>
          <p:nvPr/>
        </p:nvSpPr>
        <p:spPr>
          <a:xfrm>
            <a:off x="6503551" y="2923342"/>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Kubernetes</a:t>
            </a:r>
            <a:endParaRPr lang="en-US" sz="2200" dirty="0">
              <a:effectLst>
                <a:outerShdw blurRad="38100" dist="38100" dir="2700000" algn="tl">
                  <a:srgbClr val="000000">
                    <a:alpha val="43137"/>
                  </a:srgbClr>
                </a:outerShdw>
              </a:effectLst>
            </a:endParaRPr>
          </a:p>
        </p:txBody>
      </p:sp>
      <p:sp>
        <p:nvSpPr>
          <p:cNvPr id="9" name="Text 4"/>
          <p:cNvSpPr/>
          <p:nvPr/>
        </p:nvSpPr>
        <p:spPr>
          <a:xfrm>
            <a:off x="6503551" y="3418880"/>
            <a:ext cx="3631525" cy="1915120"/>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Kubernetes, konteyner orkestrasyonu için güçlü bir platformdur. Uygulamaların ölçeklenmesini, yönetilmesini ve dağıtılmasını kolaylaştırır.</a:t>
            </a:r>
            <a:endParaRPr lang="en-US" sz="1850" dirty="0"/>
          </a:p>
        </p:txBody>
      </p:sp>
      <p:sp>
        <p:nvSpPr>
          <p:cNvPr id="10" name="Text 5"/>
          <p:cNvSpPr/>
          <p:nvPr/>
        </p:nvSpPr>
        <p:spPr>
          <a:xfrm>
            <a:off x="837724" y="5603200"/>
            <a:ext cx="9297353"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Konteyner teknolojileri, modern yazılım geliştirme süreçlerinde kritik bir rol oynar. Uygulamaların daha hızlı ve güvenilir bir şekilde dağıtılmasını sağlar.</a:t>
            </a:r>
            <a:endParaRPr lang="en-US" sz="18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66142"/>
          </a:xfrm>
          <a:prstGeom prst="rect">
            <a:avLst/>
          </a:prstGeom>
        </p:spPr>
      </p:pic>
      <p:sp>
        <p:nvSpPr>
          <p:cNvPr id="3" name="Text 0"/>
          <p:cNvSpPr/>
          <p:nvPr/>
        </p:nvSpPr>
        <p:spPr>
          <a:xfrm>
            <a:off x="690443" y="3008948"/>
            <a:ext cx="4642128" cy="580192"/>
          </a:xfrm>
          <a:prstGeom prst="rect">
            <a:avLst/>
          </a:prstGeom>
          <a:noFill/>
          <a:ln/>
        </p:spPr>
        <p:txBody>
          <a:bodyPr wrap="none" lIns="0" tIns="0" rIns="0" bIns="0" rtlCol="0" anchor="t"/>
          <a:lstStyle/>
          <a:p>
            <a:pPr marL="0" indent="0" algn="l">
              <a:lnSpc>
                <a:spcPts val="4550"/>
              </a:lnSpc>
              <a:buNone/>
            </a:pPr>
            <a:r>
              <a:rPr lang="en-US" sz="3650" kern="0" spc="-73"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Serverless Mimariler</a:t>
            </a:r>
            <a:endParaRPr lang="en-US" sz="3650" dirty="0">
              <a:effectLst>
                <a:outerShdw blurRad="38100" dist="38100" dir="2700000" algn="tl">
                  <a:srgbClr val="000000">
                    <a:alpha val="43137"/>
                  </a:srgbClr>
                </a:outerShdw>
              </a:effectLst>
            </a:endParaRPr>
          </a:p>
        </p:txBody>
      </p:sp>
      <p:pic>
        <p:nvPicPr>
          <p:cNvPr id="4" name="Image 1" descr="preencoded.png"/>
          <p:cNvPicPr>
            <a:picLocks noChangeAspect="1"/>
          </p:cNvPicPr>
          <p:nvPr/>
        </p:nvPicPr>
        <p:blipFill>
          <a:blip r:embed="rId4"/>
          <a:stretch>
            <a:fillRect/>
          </a:stretch>
        </p:blipFill>
        <p:spPr>
          <a:xfrm>
            <a:off x="690443" y="3885009"/>
            <a:ext cx="986433" cy="1434227"/>
          </a:xfrm>
          <a:prstGeom prst="rect">
            <a:avLst/>
          </a:prstGeom>
        </p:spPr>
      </p:pic>
      <p:sp>
        <p:nvSpPr>
          <p:cNvPr id="5" name="Text 1"/>
          <p:cNvSpPr/>
          <p:nvPr/>
        </p:nvSpPr>
        <p:spPr>
          <a:xfrm>
            <a:off x="1972747" y="4082296"/>
            <a:ext cx="2321004" cy="290036"/>
          </a:xfrm>
          <a:prstGeom prst="rect">
            <a:avLst/>
          </a:prstGeom>
          <a:noFill/>
          <a:ln/>
        </p:spPr>
        <p:txBody>
          <a:bodyPr wrap="none" lIns="0" tIns="0" rIns="0" bIns="0" rtlCol="0" anchor="t"/>
          <a:lstStyle/>
          <a:p>
            <a:pPr marL="0" indent="0" algn="l">
              <a:lnSpc>
                <a:spcPts val="2250"/>
              </a:lnSpc>
              <a:buNone/>
            </a:pPr>
            <a:r>
              <a:rPr lang="en-US" sz="1800" kern="0" spc="-37"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Avantajları</a:t>
            </a:r>
            <a:endParaRPr lang="en-US" sz="1800" dirty="0">
              <a:effectLst>
                <a:outerShdw blurRad="38100" dist="38100" dir="2700000" algn="tl">
                  <a:srgbClr val="000000">
                    <a:alpha val="43137"/>
                  </a:srgbClr>
                </a:outerShdw>
              </a:effectLst>
            </a:endParaRPr>
          </a:p>
        </p:txBody>
      </p:sp>
      <p:sp>
        <p:nvSpPr>
          <p:cNvPr id="6" name="Text 2"/>
          <p:cNvSpPr/>
          <p:nvPr/>
        </p:nvSpPr>
        <p:spPr>
          <a:xfrm>
            <a:off x="1972747" y="4490680"/>
            <a:ext cx="11967210" cy="631269"/>
          </a:xfrm>
          <a:prstGeom prst="rect">
            <a:avLst/>
          </a:prstGeom>
          <a:noFill/>
          <a:ln/>
        </p:spPr>
        <p:txBody>
          <a:bodyPr wrap="square" lIns="0" tIns="0" rIns="0" bIns="0" rtlCol="0" anchor="t"/>
          <a:lstStyle/>
          <a:p>
            <a:pPr marL="0" indent="0" algn="l">
              <a:lnSpc>
                <a:spcPts val="2450"/>
              </a:lnSpc>
              <a:buNone/>
            </a:pPr>
            <a:r>
              <a:rPr lang="en-US" sz="1550" kern="0" spc="-31" dirty="0">
                <a:solidFill>
                  <a:srgbClr val="272525"/>
                </a:solidFill>
                <a:latin typeface="Source Sans Pro" pitchFamily="34" charset="0"/>
                <a:ea typeface="Source Sans Pro" pitchFamily="34" charset="-122"/>
                <a:cs typeface="Source Sans Pro" pitchFamily="34" charset="-120"/>
              </a:rPr>
              <a:t>Serverless mimariler, sunucu yönetimi gerektirmeyen bir yaklaşımdır. Maliyetleri düşürür ve ölçeklenebilirliği artırır. Fonksiyonlar tetiklendiğinde çalışır, kaynakları verimli kullanır.</a:t>
            </a:r>
            <a:endParaRPr lang="en-US" sz="1550" dirty="0"/>
          </a:p>
        </p:txBody>
      </p:sp>
      <p:pic>
        <p:nvPicPr>
          <p:cNvPr id="7" name="Image 2" descr="preencoded.png"/>
          <p:cNvPicPr>
            <a:picLocks noChangeAspect="1"/>
          </p:cNvPicPr>
          <p:nvPr/>
        </p:nvPicPr>
        <p:blipFill>
          <a:blip r:embed="rId5"/>
          <a:stretch>
            <a:fillRect/>
          </a:stretch>
        </p:blipFill>
        <p:spPr>
          <a:xfrm>
            <a:off x="690443" y="5319236"/>
            <a:ext cx="986433" cy="1183719"/>
          </a:xfrm>
          <a:prstGeom prst="rect">
            <a:avLst/>
          </a:prstGeom>
        </p:spPr>
      </p:pic>
      <p:sp>
        <p:nvSpPr>
          <p:cNvPr id="8" name="Text 3"/>
          <p:cNvSpPr/>
          <p:nvPr/>
        </p:nvSpPr>
        <p:spPr>
          <a:xfrm>
            <a:off x="1972747" y="5516523"/>
            <a:ext cx="2321004" cy="290036"/>
          </a:xfrm>
          <a:prstGeom prst="rect">
            <a:avLst/>
          </a:prstGeom>
          <a:noFill/>
          <a:ln/>
        </p:spPr>
        <p:txBody>
          <a:bodyPr wrap="none" lIns="0" tIns="0" rIns="0" bIns="0" rtlCol="0" anchor="t"/>
          <a:lstStyle/>
          <a:p>
            <a:pPr marL="0" indent="0" algn="l">
              <a:lnSpc>
                <a:spcPts val="2250"/>
              </a:lnSpc>
              <a:buNone/>
            </a:pPr>
            <a:r>
              <a:rPr lang="en-US" sz="1800" kern="0" spc="-37"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Ölçeklenebilirlik</a:t>
            </a:r>
            <a:endParaRPr lang="en-US" sz="1800" dirty="0">
              <a:effectLst>
                <a:outerShdw blurRad="38100" dist="38100" dir="2700000" algn="tl">
                  <a:srgbClr val="000000">
                    <a:alpha val="43137"/>
                  </a:srgbClr>
                </a:outerShdw>
              </a:effectLst>
            </a:endParaRPr>
          </a:p>
        </p:txBody>
      </p:sp>
      <p:sp>
        <p:nvSpPr>
          <p:cNvPr id="9" name="Text 4"/>
          <p:cNvSpPr/>
          <p:nvPr/>
        </p:nvSpPr>
        <p:spPr>
          <a:xfrm>
            <a:off x="1972747" y="5924907"/>
            <a:ext cx="11967210" cy="315635"/>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Source Sans Pro" pitchFamily="34" charset="0"/>
                <a:ea typeface="Source Sans Pro" pitchFamily="34" charset="-122"/>
                <a:cs typeface="Source Sans Pro" pitchFamily="34" charset="-120"/>
              </a:rPr>
              <a:t>İhtiyaç duyulduğunda otomatik olarak ölçeklenir. Yüksek trafik durumlarında bile performansı korur.</a:t>
            </a:r>
            <a:endParaRPr lang="en-US" sz="1550" dirty="0"/>
          </a:p>
        </p:txBody>
      </p:sp>
      <p:pic>
        <p:nvPicPr>
          <p:cNvPr id="10" name="Image 3" descr="preencoded.png"/>
          <p:cNvPicPr>
            <a:picLocks noChangeAspect="1"/>
          </p:cNvPicPr>
          <p:nvPr/>
        </p:nvPicPr>
        <p:blipFill>
          <a:blip r:embed="rId6"/>
          <a:stretch>
            <a:fillRect/>
          </a:stretch>
        </p:blipFill>
        <p:spPr>
          <a:xfrm>
            <a:off x="690443" y="6502956"/>
            <a:ext cx="986433" cy="1183719"/>
          </a:xfrm>
          <a:prstGeom prst="rect">
            <a:avLst/>
          </a:prstGeom>
        </p:spPr>
      </p:pic>
      <p:sp>
        <p:nvSpPr>
          <p:cNvPr id="11" name="Text 5"/>
          <p:cNvSpPr/>
          <p:nvPr/>
        </p:nvSpPr>
        <p:spPr>
          <a:xfrm>
            <a:off x="1972747" y="6700242"/>
            <a:ext cx="2321004" cy="290036"/>
          </a:xfrm>
          <a:prstGeom prst="rect">
            <a:avLst/>
          </a:prstGeom>
          <a:noFill/>
          <a:ln/>
        </p:spPr>
        <p:txBody>
          <a:bodyPr wrap="none" lIns="0" tIns="0" rIns="0" bIns="0" rtlCol="0" anchor="t"/>
          <a:lstStyle/>
          <a:p>
            <a:pPr marL="0" indent="0" algn="l">
              <a:lnSpc>
                <a:spcPts val="2250"/>
              </a:lnSpc>
              <a:buNone/>
            </a:pPr>
            <a:r>
              <a:rPr lang="en-US" sz="1800" kern="0" spc="-37"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Maliyet</a:t>
            </a:r>
            <a:endParaRPr lang="en-US" sz="1800" dirty="0">
              <a:effectLst>
                <a:outerShdw blurRad="38100" dist="38100" dir="2700000" algn="tl">
                  <a:srgbClr val="000000">
                    <a:alpha val="43137"/>
                  </a:srgbClr>
                </a:outerShdw>
              </a:effectLst>
            </a:endParaRPr>
          </a:p>
        </p:txBody>
      </p:sp>
      <p:sp>
        <p:nvSpPr>
          <p:cNvPr id="12" name="Text 6"/>
          <p:cNvSpPr/>
          <p:nvPr/>
        </p:nvSpPr>
        <p:spPr>
          <a:xfrm>
            <a:off x="1972747" y="7108627"/>
            <a:ext cx="11967210" cy="315635"/>
          </a:xfrm>
          <a:prstGeom prst="rect">
            <a:avLst/>
          </a:prstGeom>
          <a:noFill/>
          <a:ln/>
        </p:spPr>
        <p:txBody>
          <a:bodyPr wrap="none" lIns="0" tIns="0" rIns="0" bIns="0" rtlCol="0" anchor="t"/>
          <a:lstStyle/>
          <a:p>
            <a:pPr marL="0" indent="0" algn="l">
              <a:lnSpc>
                <a:spcPts val="2450"/>
              </a:lnSpc>
              <a:buNone/>
            </a:pPr>
            <a:r>
              <a:rPr lang="en-US" sz="1550" kern="0" spc="-31" dirty="0">
                <a:solidFill>
                  <a:srgbClr val="272525"/>
                </a:solidFill>
                <a:latin typeface="Source Sans Pro" pitchFamily="34" charset="0"/>
                <a:ea typeface="Source Sans Pro" pitchFamily="34" charset="-122"/>
                <a:cs typeface="Source Sans Pro" pitchFamily="34" charset="-120"/>
              </a:rPr>
              <a:t>Sadece kullanılan kaynaklar için ödeme yapılır. Boşta duran sunucular için maliyet oluşmaz.</a:t>
            </a:r>
            <a:endParaRPr lang="en-US" sz="1550" dirty="0"/>
          </a:p>
        </p:txBody>
      </p:sp>
      <p:sp>
        <p:nvSpPr>
          <p:cNvPr id="13" name="Text 4">
            <a:extLst>
              <a:ext uri="{FF2B5EF4-FFF2-40B4-BE49-F238E27FC236}">
                <a16:creationId xmlns:a16="http://schemas.microsoft.com/office/drawing/2014/main" id="{2D7C0459-5CF2-5417-4EAA-CB18E5225CA4}"/>
              </a:ext>
            </a:extLst>
          </p:cNvPr>
          <p:cNvSpPr/>
          <p:nvPr/>
        </p:nvSpPr>
        <p:spPr>
          <a:xfrm>
            <a:off x="12280979" y="7784939"/>
            <a:ext cx="2327587" cy="418862"/>
          </a:xfrm>
          <a:prstGeom prst="rect">
            <a:avLst/>
          </a:prstGeom>
          <a:solidFill>
            <a:srgbClr val="FFFFFF"/>
          </a:solidFill>
          <a:ln/>
        </p:spPr>
        <p:txBody>
          <a:bodyPr wrap="none" lIns="0" tIns="0" rIns="0" bIns="0" rtlCol="0" anchor="t"/>
          <a:lstStyle/>
          <a:p>
            <a:pPr marL="0" indent="0" algn="ctr">
              <a:lnSpc>
                <a:spcPts val="3250"/>
              </a:lnSpc>
              <a:buNone/>
            </a:pPr>
            <a:r>
              <a:rPr lang="tr-TR"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Dr.</a:t>
            </a:r>
            <a:r>
              <a:rPr lang="en-US"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 Yüksel  Yurtay</a:t>
            </a:r>
            <a:endParaRPr lang="en-US" sz="1600" dirty="0">
              <a:solidFill>
                <a:schemeClr val="accent1">
                  <a:lumMod val="40000"/>
                  <a:lumOff val="60000"/>
                </a:schemeClr>
              </a:solidFill>
              <a:latin typeface="Eras Medium ITC" panose="020B06020305040208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910233"/>
            <a:ext cx="9421773"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Yapay Zeka Destekli Yazılım Geliştirme</a:t>
            </a:r>
            <a:endParaRPr lang="en-US" sz="4400" dirty="0">
              <a:effectLst>
                <a:outerShdw blurRad="38100" dist="38100" dir="2700000" algn="tl">
                  <a:srgbClr val="000000">
                    <a:alpha val="43137"/>
                  </a:srgbClr>
                </a:outerShdw>
              </a:effectLst>
            </a:endParaRPr>
          </a:p>
        </p:txBody>
      </p:sp>
      <p:pic>
        <p:nvPicPr>
          <p:cNvPr id="3" name="Image 0" descr="preencoded.png"/>
          <p:cNvPicPr>
            <a:picLocks noChangeAspect="1"/>
          </p:cNvPicPr>
          <p:nvPr/>
        </p:nvPicPr>
        <p:blipFill>
          <a:blip r:embed="rId3"/>
          <a:stretch>
            <a:fillRect/>
          </a:stretch>
        </p:blipFill>
        <p:spPr>
          <a:xfrm>
            <a:off x="3007638" y="2093000"/>
            <a:ext cx="2137529" cy="1357193"/>
          </a:xfrm>
          <a:prstGeom prst="rect">
            <a:avLst/>
          </a:prstGeom>
        </p:spPr>
      </p:pic>
      <p:sp>
        <p:nvSpPr>
          <p:cNvPr id="4" name="Text 1"/>
          <p:cNvSpPr/>
          <p:nvPr/>
        </p:nvSpPr>
        <p:spPr>
          <a:xfrm>
            <a:off x="3907988" y="2728793"/>
            <a:ext cx="336590" cy="420767"/>
          </a:xfrm>
          <a:prstGeom prst="rect">
            <a:avLst/>
          </a:prstGeom>
          <a:noFill/>
          <a:ln/>
        </p:spPr>
        <p:txBody>
          <a:bodyPr wrap="none" lIns="0" tIns="0" rIns="0" bIns="0" rtlCol="0" anchor="t"/>
          <a:lstStyle/>
          <a:p>
            <a:pPr marL="0" indent="0" algn="ctr">
              <a:lnSpc>
                <a:spcPts val="4200"/>
              </a:lnSpc>
              <a:buNone/>
            </a:pPr>
            <a:r>
              <a:rPr lang="en-US" sz="2650" kern="0" spc="-47"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650" dirty="0"/>
          </a:p>
        </p:txBody>
      </p:sp>
      <p:sp>
        <p:nvSpPr>
          <p:cNvPr id="5" name="Text 2"/>
          <p:cNvSpPr/>
          <p:nvPr/>
        </p:nvSpPr>
        <p:spPr>
          <a:xfrm>
            <a:off x="5384482" y="2332315"/>
            <a:ext cx="145101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Performans</a:t>
            </a:r>
            <a:endParaRPr lang="en-US" sz="2200" dirty="0">
              <a:effectLst>
                <a:outerShdw blurRad="38100" dist="38100" dir="2700000" algn="tl">
                  <a:srgbClr val="000000">
                    <a:alpha val="43137"/>
                  </a:srgbClr>
                </a:outerShdw>
              </a:effectLst>
            </a:endParaRPr>
          </a:p>
        </p:txBody>
      </p:sp>
      <p:sp>
        <p:nvSpPr>
          <p:cNvPr id="6" name="Text 3"/>
          <p:cNvSpPr/>
          <p:nvPr/>
        </p:nvSpPr>
        <p:spPr>
          <a:xfrm>
            <a:off x="5384482" y="2827853"/>
            <a:ext cx="1451015"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Optimizasyon</a:t>
            </a:r>
            <a:endParaRPr lang="en-US" sz="1850" dirty="0"/>
          </a:p>
        </p:txBody>
      </p:sp>
      <p:sp>
        <p:nvSpPr>
          <p:cNvPr id="7" name="Shape 4"/>
          <p:cNvSpPr/>
          <p:nvPr/>
        </p:nvSpPr>
        <p:spPr>
          <a:xfrm>
            <a:off x="5204936" y="3464838"/>
            <a:ext cx="8527971" cy="15240"/>
          </a:xfrm>
          <a:prstGeom prst="roundRect">
            <a:avLst>
              <a:gd name="adj" fmla="val 659712"/>
            </a:avLst>
          </a:prstGeom>
          <a:solidFill>
            <a:srgbClr val="DABADD"/>
          </a:solidFill>
          <a:ln/>
        </p:spPr>
        <p:txBody>
          <a:bodyPr/>
          <a:lstStyle/>
          <a:p>
            <a:endParaRPr lang="tr-TR"/>
          </a:p>
        </p:txBody>
      </p:sp>
      <p:pic>
        <p:nvPicPr>
          <p:cNvPr id="8" name="Image 1" descr="preencoded.png"/>
          <p:cNvPicPr>
            <a:picLocks noChangeAspect="1"/>
          </p:cNvPicPr>
          <p:nvPr/>
        </p:nvPicPr>
        <p:blipFill>
          <a:blip r:embed="rId4"/>
          <a:stretch>
            <a:fillRect/>
          </a:stretch>
        </p:blipFill>
        <p:spPr>
          <a:xfrm>
            <a:off x="1938814" y="3509962"/>
            <a:ext cx="4275058" cy="1357193"/>
          </a:xfrm>
          <a:prstGeom prst="rect">
            <a:avLst/>
          </a:prstGeom>
        </p:spPr>
      </p:pic>
      <p:sp>
        <p:nvSpPr>
          <p:cNvPr id="9" name="Text 5"/>
          <p:cNvSpPr/>
          <p:nvPr/>
        </p:nvSpPr>
        <p:spPr>
          <a:xfrm>
            <a:off x="3907988" y="3978116"/>
            <a:ext cx="336590" cy="420767"/>
          </a:xfrm>
          <a:prstGeom prst="rect">
            <a:avLst/>
          </a:prstGeom>
          <a:noFill/>
          <a:ln/>
        </p:spPr>
        <p:txBody>
          <a:bodyPr wrap="none" lIns="0" tIns="0" rIns="0" bIns="0" rtlCol="0" anchor="t"/>
          <a:lstStyle/>
          <a:p>
            <a:pPr marL="0" indent="0" algn="ctr">
              <a:lnSpc>
                <a:spcPts val="4200"/>
              </a:lnSpc>
              <a:buNone/>
            </a:pPr>
            <a:r>
              <a:rPr lang="en-US" sz="2650" kern="0" spc="-47"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650" dirty="0"/>
          </a:p>
        </p:txBody>
      </p:sp>
      <p:sp>
        <p:nvSpPr>
          <p:cNvPr id="10" name="Text 6"/>
          <p:cNvSpPr/>
          <p:nvPr/>
        </p:nvSpPr>
        <p:spPr>
          <a:xfrm>
            <a:off x="6453187" y="3749278"/>
            <a:ext cx="629483"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Hata</a:t>
            </a:r>
            <a:endParaRPr lang="en-US" sz="2200" dirty="0">
              <a:effectLst>
                <a:outerShdw blurRad="38100" dist="38100" dir="2700000" algn="tl">
                  <a:srgbClr val="000000">
                    <a:alpha val="43137"/>
                  </a:srgbClr>
                </a:outerShdw>
              </a:effectLst>
            </a:endParaRPr>
          </a:p>
        </p:txBody>
      </p:sp>
      <p:sp>
        <p:nvSpPr>
          <p:cNvPr id="11" name="Text 7"/>
          <p:cNvSpPr/>
          <p:nvPr/>
        </p:nvSpPr>
        <p:spPr>
          <a:xfrm>
            <a:off x="6453187" y="4244816"/>
            <a:ext cx="629483"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Tespiti</a:t>
            </a:r>
            <a:endParaRPr lang="en-US" sz="1850" dirty="0"/>
          </a:p>
        </p:txBody>
      </p:sp>
      <p:sp>
        <p:nvSpPr>
          <p:cNvPr id="12" name="Shape 8"/>
          <p:cNvSpPr/>
          <p:nvPr/>
        </p:nvSpPr>
        <p:spPr>
          <a:xfrm>
            <a:off x="6273641" y="4881801"/>
            <a:ext cx="7459266" cy="15240"/>
          </a:xfrm>
          <a:prstGeom prst="roundRect">
            <a:avLst>
              <a:gd name="adj" fmla="val 659712"/>
            </a:avLst>
          </a:prstGeom>
          <a:solidFill>
            <a:srgbClr val="DABADD"/>
          </a:solidFill>
          <a:ln/>
        </p:spPr>
        <p:txBody>
          <a:bodyPr/>
          <a:lstStyle/>
          <a:p>
            <a:endParaRPr lang="tr-TR"/>
          </a:p>
        </p:txBody>
      </p:sp>
      <p:pic>
        <p:nvPicPr>
          <p:cNvPr id="13" name="Image 2" descr="preencoded.png"/>
          <p:cNvPicPr>
            <a:picLocks noChangeAspect="1"/>
          </p:cNvPicPr>
          <p:nvPr/>
        </p:nvPicPr>
        <p:blipFill>
          <a:blip r:embed="rId5"/>
          <a:stretch>
            <a:fillRect/>
          </a:stretch>
        </p:blipFill>
        <p:spPr>
          <a:xfrm>
            <a:off x="870109" y="4926925"/>
            <a:ext cx="6412587" cy="1357193"/>
          </a:xfrm>
          <a:prstGeom prst="rect">
            <a:avLst/>
          </a:prstGeom>
        </p:spPr>
      </p:pic>
      <p:sp>
        <p:nvSpPr>
          <p:cNvPr id="14" name="Text 9"/>
          <p:cNvSpPr/>
          <p:nvPr/>
        </p:nvSpPr>
        <p:spPr>
          <a:xfrm>
            <a:off x="3908107" y="5395079"/>
            <a:ext cx="336590" cy="420767"/>
          </a:xfrm>
          <a:prstGeom prst="rect">
            <a:avLst/>
          </a:prstGeom>
          <a:noFill/>
          <a:ln/>
        </p:spPr>
        <p:txBody>
          <a:bodyPr wrap="none" lIns="0" tIns="0" rIns="0" bIns="0" rtlCol="0" anchor="t"/>
          <a:lstStyle/>
          <a:p>
            <a:pPr marL="0" indent="0" algn="ctr">
              <a:lnSpc>
                <a:spcPts val="4200"/>
              </a:lnSpc>
              <a:buNone/>
            </a:pPr>
            <a:r>
              <a:rPr lang="en-US" sz="2650" kern="0" spc="-47"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650" dirty="0"/>
          </a:p>
        </p:txBody>
      </p:sp>
      <p:sp>
        <p:nvSpPr>
          <p:cNvPr id="15" name="Text 10"/>
          <p:cNvSpPr/>
          <p:nvPr/>
        </p:nvSpPr>
        <p:spPr>
          <a:xfrm>
            <a:off x="7522012" y="5166241"/>
            <a:ext cx="1309092"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Üretkenlik</a:t>
            </a:r>
            <a:endParaRPr lang="en-US" sz="2200" dirty="0">
              <a:effectLst>
                <a:outerShdw blurRad="38100" dist="38100" dir="2700000" algn="tl">
                  <a:srgbClr val="000000">
                    <a:alpha val="43137"/>
                  </a:srgbClr>
                </a:outerShdw>
              </a:effectLst>
            </a:endParaRPr>
          </a:p>
        </p:txBody>
      </p:sp>
      <p:sp>
        <p:nvSpPr>
          <p:cNvPr id="16" name="Text 11"/>
          <p:cNvSpPr/>
          <p:nvPr/>
        </p:nvSpPr>
        <p:spPr>
          <a:xfrm>
            <a:off x="7522012" y="5661779"/>
            <a:ext cx="1309092"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Artışı</a:t>
            </a:r>
            <a:endParaRPr lang="en-US" sz="1850" dirty="0"/>
          </a:p>
        </p:txBody>
      </p:sp>
      <p:sp>
        <p:nvSpPr>
          <p:cNvPr id="17" name="Text 12"/>
          <p:cNvSpPr/>
          <p:nvPr/>
        </p:nvSpPr>
        <p:spPr>
          <a:xfrm>
            <a:off x="837724" y="6553318"/>
            <a:ext cx="12954952" cy="1158239"/>
          </a:xfrm>
          <a:prstGeom prst="rect">
            <a:avLst/>
          </a:prstGeom>
          <a:noFill/>
          <a:ln/>
        </p:spPr>
        <p:txBody>
          <a:bodyPr wrap="square" lIns="0" tIns="0" rIns="0" bIns="0" rtlCol="0" anchor="t"/>
          <a:lstStyle/>
          <a:p>
            <a:pPr marL="342900" indent="-342900" algn="l">
              <a:lnSpc>
                <a:spcPts val="3000"/>
              </a:lnSpc>
              <a:buFont typeface="Arial" panose="020B0604020202020204" pitchFamily="34" charset="0"/>
              <a:buChar char="•"/>
            </a:pPr>
            <a:r>
              <a:rPr lang="en-US" sz="1850" kern="0" spc="-38" dirty="0">
                <a:solidFill>
                  <a:srgbClr val="272525"/>
                </a:solidFill>
                <a:latin typeface="Source Sans Pro" pitchFamily="34" charset="0"/>
                <a:ea typeface="Source Sans Pro" pitchFamily="34" charset="-122"/>
                <a:cs typeface="Source Sans Pro" pitchFamily="34" charset="-120"/>
              </a:rPr>
              <a:t>Yapay zeka, yazılım geliştirme süreçlerinde verimliliği artırır. </a:t>
            </a:r>
            <a:endParaRPr lang="tr-TR" sz="1850" kern="0" spc="-38"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3000"/>
              </a:lnSpc>
              <a:buFont typeface="Arial" panose="020B0604020202020204" pitchFamily="34" charset="0"/>
              <a:buChar char="•"/>
            </a:pPr>
            <a:r>
              <a:rPr lang="en-US" sz="1850" kern="0" spc="-38" dirty="0" err="1">
                <a:solidFill>
                  <a:srgbClr val="272525"/>
                </a:solidFill>
                <a:latin typeface="Source Sans Pro" pitchFamily="34" charset="0"/>
                <a:ea typeface="Source Sans Pro" pitchFamily="34" charset="-122"/>
                <a:cs typeface="Source Sans Pro" pitchFamily="34" charset="-120"/>
              </a:rPr>
              <a:t>Otomatik</a:t>
            </a:r>
            <a:r>
              <a:rPr lang="en-US" sz="1850" kern="0" spc="-38" dirty="0">
                <a:solidFill>
                  <a:srgbClr val="272525"/>
                </a:solidFill>
                <a:latin typeface="Source Sans Pro" pitchFamily="34" charset="0"/>
                <a:ea typeface="Source Sans Pro" pitchFamily="34" charset="-122"/>
                <a:cs typeface="Source Sans Pro" pitchFamily="34" charset="-120"/>
              </a:rPr>
              <a:t> hata tespiti ve performans iyileştirme teknikleri ile kaliteli kod üretimi desteklenir. </a:t>
            </a:r>
            <a:endParaRPr lang="tr-TR" sz="1850" kern="0" spc="-38"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3000"/>
              </a:lnSpc>
              <a:buFont typeface="Arial" panose="020B0604020202020204" pitchFamily="34" charset="0"/>
              <a:buChar char="•"/>
            </a:pPr>
            <a:r>
              <a:rPr lang="en-US" sz="1850" kern="0" spc="-38" dirty="0" err="1">
                <a:solidFill>
                  <a:srgbClr val="272525"/>
                </a:solidFill>
                <a:latin typeface="Source Sans Pro" pitchFamily="34" charset="0"/>
                <a:ea typeface="Source Sans Pro" pitchFamily="34" charset="-122"/>
                <a:cs typeface="Source Sans Pro" pitchFamily="34" charset="-120"/>
              </a:rPr>
              <a:t>Etik</a:t>
            </a:r>
            <a:r>
              <a:rPr lang="en-US" sz="1850" kern="0" spc="-38" dirty="0">
                <a:solidFill>
                  <a:srgbClr val="272525"/>
                </a:solidFill>
                <a:latin typeface="Source Sans Pro" pitchFamily="34" charset="0"/>
                <a:ea typeface="Source Sans Pro" pitchFamily="34" charset="-122"/>
                <a:cs typeface="Source Sans Pro" pitchFamily="34" charset="-120"/>
              </a:rPr>
              <a:t> ve güvenlik boyutları da dikkate alınmalıdır.</a:t>
            </a:r>
            <a:endParaRPr lang="en-US" sz="1850" dirty="0"/>
          </a:p>
        </p:txBody>
      </p:sp>
      <p:sp>
        <p:nvSpPr>
          <p:cNvPr id="18" name="Text 4">
            <a:extLst>
              <a:ext uri="{FF2B5EF4-FFF2-40B4-BE49-F238E27FC236}">
                <a16:creationId xmlns:a16="http://schemas.microsoft.com/office/drawing/2014/main" id="{5DD87B4D-7BC2-00BA-ECA1-27A4F19C0662}"/>
              </a:ext>
            </a:extLst>
          </p:cNvPr>
          <p:cNvSpPr/>
          <p:nvPr/>
        </p:nvSpPr>
        <p:spPr>
          <a:xfrm>
            <a:off x="12280979" y="7784939"/>
            <a:ext cx="2327587" cy="418862"/>
          </a:xfrm>
          <a:prstGeom prst="rect">
            <a:avLst/>
          </a:prstGeom>
          <a:solidFill>
            <a:srgbClr val="FFFFFF"/>
          </a:solidFill>
          <a:ln/>
        </p:spPr>
        <p:txBody>
          <a:bodyPr wrap="none" lIns="0" tIns="0" rIns="0" bIns="0" rtlCol="0" anchor="t"/>
          <a:lstStyle/>
          <a:p>
            <a:pPr marL="0" indent="0" algn="ctr">
              <a:lnSpc>
                <a:spcPts val="3250"/>
              </a:lnSpc>
              <a:buNone/>
            </a:pPr>
            <a:r>
              <a:rPr lang="tr-TR"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Dr.</a:t>
            </a:r>
            <a:r>
              <a:rPr lang="en-US"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 Yüksel  Yurtay</a:t>
            </a:r>
            <a:endParaRPr lang="en-US" sz="1600" dirty="0">
              <a:solidFill>
                <a:schemeClr val="accent1">
                  <a:lumMod val="40000"/>
                  <a:lumOff val="60000"/>
                </a:schemeClr>
              </a:solidFill>
              <a:latin typeface="Eras Medium ITC" panose="020B06020305040208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3" name="Text 0"/>
          <p:cNvSpPr/>
          <p:nvPr/>
        </p:nvSpPr>
        <p:spPr>
          <a:xfrm>
            <a:off x="837724" y="1798201"/>
            <a:ext cx="7359968"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Üretken Yapay Zeka Kullanımı</a:t>
            </a:r>
            <a:endParaRPr lang="en-US" sz="4400" dirty="0">
              <a:effectLst>
                <a:outerShdw blurRad="38100" dist="38100" dir="2700000" algn="tl">
                  <a:srgbClr val="000000">
                    <a:alpha val="43137"/>
                  </a:srgbClr>
                </a:outerShdw>
              </a:effectLst>
            </a:endParaRPr>
          </a:p>
        </p:txBody>
      </p:sp>
      <p:sp>
        <p:nvSpPr>
          <p:cNvPr id="4" name="Shape 1"/>
          <p:cNvSpPr/>
          <p:nvPr/>
        </p:nvSpPr>
        <p:spPr>
          <a:xfrm>
            <a:off x="837724" y="3130391"/>
            <a:ext cx="538520" cy="538520"/>
          </a:xfrm>
          <a:prstGeom prst="roundRect">
            <a:avLst>
              <a:gd name="adj" fmla="val 18670"/>
            </a:avLst>
          </a:prstGeom>
          <a:solidFill>
            <a:srgbClr val="F4D4F7"/>
          </a:solidFill>
          <a:ln w="7620">
            <a:solidFill>
              <a:srgbClr val="DABADD"/>
            </a:solidFill>
            <a:prstDash val="solid"/>
          </a:ln>
        </p:spPr>
        <p:txBody>
          <a:bodyPr/>
          <a:lstStyle/>
          <a:p>
            <a:endParaRPr lang="tr-TR"/>
          </a:p>
        </p:txBody>
      </p:sp>
      <p:pic>
        <p:nvPicPr>
          <p:cNvPr id="5" name="Image 1" descr="preencoded.png"/>
          <p:cNvPicPr>
            <a:picLocks noChangeAspect="1"/>
          </p:cNvPicPr>
          <p:nvPr/>
        </p:nvPicPr>
        <p:blipFill>
          <a:blip r:embed="rId4"/>
          <a:stretch>
            <a:fillRect/>
          </a:stretch>
        </p:blipFill>
        <p:spPr>
          <a:xfrm>
            <a:off x="937974" y="3188375"/>
            <a:ext cx="337899" cy="422434"/>
          </a:xfrm>
          <a:prstGeom prst="rect">
            <a:avLst/>
          </a:prstGeom>
        </p:spPr>
      </p:pic>
      <p:sp>
        <p:nvSpPr>
          <p:cNvPr id="6" name="Text 2"/>
          <p:cNvSpPr/>
          <p:nvPr/>
        </p:nvSpPr>
        <p:spPr>
          <a:xfrm>
            <a:off x="1615559" y="3130391"/>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GitHub Copilot</a:t>
            </a:r>
            <a:endParaRPr lang="en-US" sz="2200" dirty="0">
              <a:effectLst>
                <a:outerShdw blurRad="38100" dist="38100" dir="2700000" algn="tl">
                  <a:srgbClr val="000000">
                    <a:alpha val="43137"/>
                  </a:srgbClr>
                </a:outerShdw>
              </a:effectLst>
            </a:endParaRPr>
          </a:p>
        </p:txBody>
      </p:sp>
      <p:sp>
        <p:nvSpPr>
          <p:cNvPr id="7" name="Text 3"/>
          <p:cNvSpPr/>
          <p:nvPr/>
        </p:nvSpPr>
        <p:spPr>
          <a:xfrm>
            <a:off x="1615559" y="3625929"/>
            <a:ext cx="8519517"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Kod önerileri ve otomatik tamamlama.</a:t>
            </a:r>
            <a:endParaRPr lang="en-US" sz="1850" dirty="0"/>
          </a:p>
        </p:txBody>
      </p:sp>
      <p:sp>
        <p:nvSpPr>
          <p:cNvPr id="8" name="Shape 4"/>
          <p:cNvSpPr/>
          <p:nvPr/>
        </p:nvSpPr>
        <p:spPr>
          <a:xfrm>
            <a:off x="837724" y="4517469"/>
            <a:ext cx="538520" cy="538520"/>
          </a:xfrm>
          <a:prstGeom prst="roundRect">
            <a:avLst>
              <a:gd name="adj" fmla="val 18670"/>
            </a:avLst>
          </a:prstGeom>
          <a:solidFill>
            <a:srgbClr val="F4D4F7"/>
          </a:solidFill>
          <a:ln w="7620">
            <a:solidFill>
              <a:srgbClr val="DABADD"/>
            </a:solidFill>
            <a:prstDash val="solid"/>
          </a:ln>
        </p:spPr>
        <p:txBody>
          <a:bodyPr/>
          <a:lstStyle/>
          <a:p>
            <a:endParaRPr lang="tr-TR"/>
          </a:p>
        </p:txBody>
      </p:sp>
      <p:pic>
        <p:nvPicPr>
          <p:cNvPr id="9" name="Image 2" descr="preencoded.png"/>
          <p:cNvPicPr>
            <a:picLocks noChangeAspect="1"/>
          </p:cNvPicPr>
          <p:nvPr/>
        </p:nvPicPr>
        <p:blipFill>
          <a:blip r:embed="rId5"/>
          <a:stretch>
            <a:fillRect/>
          </a:stretch>
        </p:blipFill>
        <p:spPr>
          <a:xfrm>
            <a:off x="937974" y="4575453"/>
            <a:ext cx="337899" cy="422434"/>
          </a:xfrm>
          <a:prstGeom prst="rect">
            <a:avLst/>
          </a:prstGeom>
        </p:spPr>
      </p:pic>
      <p:sp>
        <p:nvSpPr>
          <p:cNvPr id="10" name="Text 5"/>
          <p:cNvSpPr/>
          <p:nvPr/>
        </p:nvSpPr>
        <p:spPr>
          <a:xfrm>
            <a:off x="1615559" y="4517469"/>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ChatGPT</a:t>
            </a:r>
            <a:endParaRPr lang="en-US" sz="2200" dirty="0">
              <a:effectLst>
                <a:outerShdw blurRad="38100" dist="38100" dir="2700000" algn="tl">
                  <a:srgbClr val="000000">
                    <a:alpha val="43137"/>
                  </a:srgbClr>
                </a:outerShdw>
              </a:effectLst>
            </a:endParaRPr>
          </a:p>
        </p:txBody>
      </p:sp>
      <p:sp>
        <p:nvSpPr>
          <p:cNvPr id="11" name="Text 6"/>
          <p:cNvSpPr/>
          <p:nvPr/>
        </p:nvSpPr>
        <p:spPr>
          <a:xfrm>
            <a:off x="1615559" y="5013008"/>
            <a:ext cx="8519517"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Kod üretimi ve dökümantasyon.</a:t>
            </a:r>
            <a:endParaRPr lang="en-US" sz="1850" dirty="0"/>
          </a:p>
        </p:txBody>
      </p:sp>
      <p:sp>
        <p:nvSpPr>
          <p:cNvPr id="12" name="Text 7"/>
          <p:cNvSpPr/>
          <p:nvPr/>
        </p:nvSpPr>
        <p:spPr>
          <a:xfrm>
            <a:off x="837724" y="5665232"/>
            <a:ext cx="9297353" cy="766048"/>
          </a:xfrm>
          <a:prstGeom prst="rect">
            <a:avLst/>
          </a:prstGeom>
          <a:noFill/>
          <a:ln/>
        </p:spPr>
        <p:txBody>
          <a:bodyPr wrap="square" lIns="0" tIns="0" rIns="0" bIns="0" rtlCol="0" anchor="t"/>
          <a:lstStyle/>
          <a:p>
            <a:pPr marL="342900" indent="-342900" algn="l">
              <a:lnSpc>
                <a:spcPts val="3000"/>
              </a:lnSpc>
              <a:buFont typeface="Arial" panose="020B0604020202020204" pitchFamily="34" charset="0"/>
              <a:buChar char="•"/>
            </a:pPr>
            <a:r>
              <a:rPr lang="en-US" sz="1850" kern="0" spc="-38" dirty="0">
                <a:solidFill>
                  <a:srgbClr val="272525"/>
                </a:solidFill>
                <a:latin typeface="Source Sans Pro" pitchFamily="34" charset="0"/>
                <a:ea typeface="Source Sans Pro" pitchFamily="34" charset="-122"/>
                <a:cs typeface="Source Sans Pro" pitchFamily="34" charset="-120"/>
              </a:rPr>
              <a:t>GitHub Copilot ve ChatGPT gibi araçlar, kod yazımını hızlandırır. </a:t>
            </a:r>
            <a:endParaRPr lang="tr-TR" sz="1850" kern="0" spc="-38"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3000"/>
              </a:lnSpc>
              <a:buFont typeface="Arial" panose="020B0604020202020204" pitchFamily="34" charset="0"/>
              <a:buChar char="•"/>
            </a:pPr>
            <a:r>
              <a:rPr lang="en-US" sz="1850" kern="0" spc="-38" dirty="0" err="1">
                <a:solidFill>
                  <a:srgbClr val="272525"/>
                </a:solidFill>
                <a:latin typeface="Source Sans Pro" pitchFamily="34" charset="0"/>
                <a:ea typeface="Source Sans Pro" pitchFamily="34" charset="-122"/>
                <a:cs typeface="Source Sans Pro" pitchFamily="34" charset="-120"/>
              </a:rPr>
              <a:t>Geliştiricilere</a:t>
            </a:r>
            <a:r>
              <a:rPr lang="en-US" sz="1850" kern="0" spc="-38" dirty="0">
                <a:solidFill>
                  <a:srgbClr val="272525"/>
                </a:solidFill>
                <a:latin typeface="Source Sans Pro" pitchFamily="34" charset="0"/>
                <a:ea typeface="Source Sans Pro" pitchFamily="34" charset="-122"/>
                <a:cs typeface="Source Sans Pro" pitchFamily="34" charset="-120"/>
              </a:rPr>
              <a:t> yaratıcı çözümler sunarak üretkenliği artırır.</a:t>
            </a:r>
            <a:endParaRPr lang="en-US" sz="18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591145" y="2992160"/>
            <a:ext cx="10103763"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Uygulama Örneği: Microservice Mimarisi</a:t>
            </a:r>
            <a:endParaRPr lang="en-US" sz="4400" dirty="0">
              <a:effectLst>
                <a:outerShdw blurRad="38100" dist="38100" dir="2700000" algn="tl">
                  <a:srgbClr val="000000">
                    <a:alpha val="43137"/>
                  </a:srgbClr>
                </a:outerShdw>
              </a:effectLst>
            </a:endParaRPr>
          </a:p>
        </p:txBody>
      </p:sp>
      <p:sp>
        <p:nvSpPr>
          <p:cNvPr id="4" name="Shape 1"/>
          <p:cNvSpPr/>
          <p:nvPr/>
        </p:nvSpPr>
        <p:spPr>
          <a:xfrm>
            <a:off x="837724" y="5571411"/>
            <a:ext cx="4078962" cy="239316"/>
          </a:xfrm>
          <a:prstGeom prst="roundRect">
            <a:avLst>
              <a:gd name="adj" fmla="val 42011"/>
            </a:avLst>
          </a:prstGeom>
          <a:solidFill>
            <a:srgbClr val="F4D4F7"/>
          </a:solidFill>
          <a:ln w="7620">
            <a:solidFill>
              <a:srgbClr val="DABADD"/>
            </a:solidFill>
            <a:prstDash val="solid"/>
          </a:ln>
        </p:spPr>
        <p:txBody>
          <a:bodyPr/>
          <a:lstStyle/>
          <a:p>
            <a:endParaRPr lang="tr-TR"/>
          </a:p>
        </p:txBody>
      </p:sp>
      <p:sp>
        <p:nvSpPr>
          <p:cNvPr id="5" name="Text 2"/>
          <p:cNvSpPr/>
          <p:nvPr/>
        </p:nvSpPr>
        <p:spPr>
          <a:xfrm>
            <a:off x="837724" y="6169700"/>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Web Uygulaması</a:t>
            </a:r>
            <a:endParaRPr lang="en-US" sz="2200" dirty="0">
              <a:effectLst>
                <a:outerShdw blurRad="38100" dist="38100" dir="2700000" algn="tl">
                  <a:srgbClr val="000000">
                    <a:alpha val="43137"/>
                  </a:srgbClr>
                </a:outerShdw>
              </a:effectLst>
            </a:endParaRPr>
          </a:p>
        </p:txBody>
      </p:sp>
      <p:sp>
        <p:nvSpPr>
          <p:cNvPr id="6" name="Text 3"/>
          <p:cNvSpPr/>
          <p:nvPr/>
        </p:nvSpPr>
        <p:spPr>
          <a:xfrm>
            <a:off x="837724" y="6665238"/>
            <a:ext cx="4078962"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Güncel bir örnek web uygulaması geliştirme senaryosu.</a:t>
            </a:r>
            <a:endParaRPr lang="en-US" sz="1850" dirty="0"/>
          </a:p>
        </p:txBody>
      </p:sp>
      <p:sp>
        <p:nvSpPr>
          <p:cNvPr id="7" name="Shape 4"/>
          <p:cNvSpPr/>
          <p:nvPr/>
        </p:nvSpPr>
        <p:spPr>
          <a:xfrm>
            <a:off x="5275659" y="5212318"/>
            <a:ext cx="4078962" cy="239316"/>
          </a:xfrm>
          <a:prstGeom prst="roundRect">
            <a:avLst>
              <a:gd name="adj" fmla="val 42011"/>
            </a:avLst>
          </a:prstGeom>
          <a:solidFill>
            <a:srgbClr val="F4D4F7"/>
          </a:solidFill>
          <a:ln w="7620">
            <a:solidFill>
              <a:srgbClr val="DABADD"/>
            </a:solidFill>
            <a:prstDash val="solid"/>
          </a:ln>
        </p:spPr>
        <p:txBody>
          <a:bodyPr/>
          <a:lstStyle/>
          <a:p>
            <a:endParaRPr lang="tr-TR"/>
          </a:p>
        </p:txBody>
      </p:sp>
      <p:sp>
        <p:nvSpPr>
          <p:cNvPr id="8" name="Text 5"/>
          <p:cNvSpPr/>
          <p:nvPr/>
        </p:nvSpPr>
        <p:spPr>
          <a:xfrm>
            <a:off x="5275659" y="5810607"/>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Microservice</a:t>
            </a:r>
            <a:endParaRPr lang="en-US" sz="2200" dirty="0">
              <a:effectLst>
                <a:outerShdw blurRad="38100" dist="38100" dir="2700000" algn="tl">
                  <a:srgbClr val="000000">
                    <a:alpha val="43137"/>
                  </a:srgbClr>
                </a:outerShdw>
              </a:effectLst>
            </a:endParaRPr>
          </a:p>
        </p:txBody>
      </p:sp>
      <p:sp>
        <p:nvSpPr>
          <p:cNvPr id="9" name="Text 6"/>
          <p:cNvSpPr/>
          <p:nvPr/>
        </p:nvSpPr>
        <p:spPr>
          <a:xfrm>
            <a:off x="5275659" y="6306145"/>
            <a:ext cx="4078962"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Microservice mimari kullanımı ve avantajları.</a:t>
            </a:r>
            <a:endParaRPr lang="en-US" sz="1850" dirty="0"/>
          </a:p>
        </p:txBody>
      </p:sp>
      <p:sp>
        <p:nvSpPr>
          <p:cNvPr id="10" name="Shape 7"/>
          <p:cNvSpPr/>
          <p:nvPr/>
        </p:nvSpPr>
        <p:spPr>
          <a:xfrm>
            <a:off x="9713595" y="4853345"/>
            <a:ext cx="4078962" cy="239316"/>
          </a:xfrm>
          <a:prstGeom prst="roundRect">
            <a:avLst>
              <a:gd name="adj" fmla="val 42011"/>
            </a:avLst>
          </a:prstGeom>
          <a:solidFill>
            <a:srgbClr val="F4D4F7"/>
          </a:solidFill>
          <a:ln w="7620">
            <a:solidFill>
              <a:srgbClr val="DABADD"/>
            </a:solidFill>
            <a:prstDash val="solid"/>
          </a:ln>
        </p:spPr>
        <p:txBody>
          <a:bodyPr/>
          <a:lstStyle/>
          <a:p>
            <a:endParaRPr lang="tr-TR"/>
          </a:p>
        </p:txBody>
      </p:sp>
      <p:sp>
        <p:nvSpPr>
          <p:cNvPr id="11" name="Text 8"/>
          <p:cNvSpPr/>
          <p:nvPr/>
        </p:nvSpPr>
        <p:spPr>
          <a:xfrm>
            <a:off x="9713595" y="5451634"/>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CI/CD</a:t>
            </a:r>
            <a:endParaRPr lang="en-US" sz="2200" dirty="0">
              <a:effectLst>
                <a:outerShdw blurRad="38100" dist="38100" dir="2700000" algn="tl">
                  <a:srgbClr val="000000">
                    <a:alpha val="43137"/>
                  </a:srgbClr>
                </a:outerShdw>
              </a:effectLst>
            </a:endParaRPr>
          </a:p>
        </p:txBody>
      </p:sp>
      <p:sp>
        <p:nvSpPr>
          <p:cNvPr id="12" name="Text 9"/>
          <p:cNvSpPr/>
          <p:nvPr/>
        </p:nvSpPr>
        <p:spPr>
          <a:xfrm>
            <a:off x="9713595" y="5947172"/>
            <a:ext cx="4078962"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CI/CD pipeline oluşturma ve otomatik deployment.</a:t>
            </a:r>
            <a:endParaRPr lang="en-US" sz="1850" dirty="0"/>
          </a:p>
        </p:txBody>
      </p:sp>
      <p:sp>
        <p:nvSpPr>
          <p:cNvPr id="13" name="Text 4">
            <a:extLst>
              <a:ext uri="{FF2B5EF4-FFF2-40B4-BE49-F238E27FC236}">
                <a16:creationId xmlns:a16="http://schemas.microsoft.com/office/drawing/2014/main" id="{1AFB86C2-6A73-0AEF-9123-76F18E4B8635}"/>
              </a:ext>
            </a:extLst>
          </p:cNvPr>
          <p:cNvSpPr/>
          <p:nvPr/>
        </p:nvSpPr>
        <p:spPr>
          <a:xfrm>
            <a:off x="12280979" y="7784939"/>
            <a:ext cx="2327587" cy="418862"/>
          </a:xfrm>
          <a:prstGeom prst="rect">
            <a:avLst/>
          </a:prstGeom>
          <a:solidFill>
            <a:srgbClr val="FFFFFF"/>
          </a:solidFill>
          <a:ln/>
        </p:spPr>
        <p:txBody>
          <a:bodyPr wrap="none" lIns="0" tIns="0" rIns="0" bIns="0" rtlCol="0" anchor="t"/>
          <a:lstStyle/>
          <a:p>
            <a:pPr marL="0" indent="0" algn="ctr">
              <a:lnSpc>
                <a:spcPts val="3250"/>
              </a:lnSpc>
              <a:buNone/>
            </a:pPr>
            <a:r>
              <a:rPr lang="tr-TR"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Dr.</a:t>
            </a:r>
            <a:r>
              <a:rPr lang="en-US"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 Yüksel  Yurtay</a:t>
            </a:r>
            <a:endParaRPr lang="en-US" sz="1600" dirty="0">
              <a:solidFill>
                <a:schemeClr val="accent1">
                  <a:lumMod val="40000"/>
                  <a:lumOff val="60000"/>
                </a:schemeClr>
              </a:solidFill>
              <a:latin typeface="Eras Medium ITC" panose="020B06020305040208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930235"/>
            <a:ext cx="5729645"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Otomatik Test Süreçleri</a:t>
            </a:r>
            <a:endParaRPr lang="en-US" sz="4400" dirty="0">
              <a:effectLst>
                <a:outerShdw blurRad="38100" dist="38100" dir="2700000" algn="tl">
                  <a:srgbClr val="000000">
                    <a:alpha val="43137"/>
                  </a:srgbClr>
                </a:outerShdw>
              </a:effectLst>
            </a:endParaRPr>
          </a:p>
        </p:txBody>
      </p:sp>
      <p:sp>
        <p:nvSpPr>
          <p:cNvPr id="3" name="Text 1"/>
          <p:cNvSpPr/>
          <p:nvPr/>
        </p:nvSpPr>
        <p:spPr>
          <a:xfrm>
            <a:off x="1753195" y="3749278"/>
            <a:ext cx="2816185" cy="351949"/>
          </a:xfrm>
          <a:prstGeom prst="rect">
            <a:avLst/>
          </a:prstGeom>
          <a:noFill/>
          <a:ln/>
        </p:spPr>
        <p:txBody>
          <a:bodyPr wrap="none" lIns="0" tIns="0" rIns="0" bIns="0" rtlCol="0" anchor="t"/>
          <a:lstStyle/>
          <a:p>
            <a:pPr marL="0" indent="0" algn="r">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Entegrasyon</a:t>
            </a:r>
            <a:endParaRPr lang="en-US" sz="2200" dirty="0">
              <a:effectLst>
                <a:outerShdw blurRad="38100" dist="38100" dir="2700000" algn="tl">
                  <a:srgbClr val="000000">
                    <a:alpha val="43137"/>
                  </a:srgbClr>
                </a:outerShdw>
              </a:effectLst>
            </a:endParaRPr>
          </a:p>
        </p:txBody>
      </p:sp>
      <p:sp>
        <p:nvSpPr>
          <p:cNvPr id="4" name="Text 2"/>
          <p:cNvSpPr/>
          <p:nvPr/>
        </p:nvSpPr>
        <p:spPr>
          <a:xfrm>
            <a:off x="837724" y="4244816"/>
            <a:ext cx="3731657" cy="766048"/>
          </a:xfrm>
          <a:prstGeom prst="rect">
            <a:avLst/>
          </a:prstGeom>
          <a:noFill/>
          <a:ln/>
        </p:spPr>
        <p:txBody>
          <a:bodyPr wrap="square" lIns="0" tIns="0" rIns="0" bIns="0" rtlCol="0" anchor="t"/>
          <a:lstStyle/>
          <a:p>
            <a:pPr marL="0" indent="0" algn="r">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Otomatik test süreçlerinin entegrasyonu.</a:t>
            </a:r>
            <a:endParaRPr lang="en-US" sz="1850" dirty="0"/>
          </a:p>
        </p:txBody>
      </p:sp>
      <p:pic>
        <p:nvPicPr>
          <p:cNvPr id="5" name="Image 0" descr="preencoded.png"/>
          <p:cNvPicPr>
            <a:picLocks noChangeAspect="1"/>
          </p:cNvPicPr>
          <p:nvPr/>
        </p:nvPicPr>
        <p:blipFill>
          <a:blip r:embed="rId3"/>
          <a:stretch>
            <a:fillRect/>
          </a:stretch>
        </p:blipFill>
        <p:spPr>
          <a:xfrm>
            <a:off x="5048131" y="2113002"/>
            <a:ext cx="4534138" cy="4534138"/>
          </a:xfrm>
          <a:prstGeom prst="rect">
            <a:avLst/>
          </a:prstGeom>
        </p:spPr>
      </p:pic>
      <p:pic>
        <p:nvPicPr>
          <p:cNvPr id="6" name="Image 1" descr="preencoded.png"/>
          <p:cNvPicPr>
            <a:picLocks noChangeAspect="1"/>
          </p:cNvPicPr>
          <p:nvPr/>
        </p:nvPicPr>
        <p:blipFill>
          <a:blip r:embed="rId4"/>
          <a:stretch>
            <a:fillRect/>
          </a:stretch>
        </p:blipFill>
        <p:spPr>
          <a:xfrm>
            <a:off x="5979200" y="4169688"/>
            <a:ext cx="336590" cy="420767"/>
          </a:xfrm>
          <a:prstGeom prst="rect">
            <a:avLst/>
          </a:prstGeom>
        </p:spPr>
      </p:pic>
      <p:sp>
        <p:nvSpPr>
          <p:cNvPr id="7" name="Text 3"/>
          <p:cNvSpPr/>
          <p:nvPr/>
        </p:nvSpPr>
        <p:spPr>
          <a:xfrm>
            <a:off x="9582269" y="2717483"/>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Hata</a:t>
            </a:r>
            <a:endParaRPr lang="en-US" sz="2200" dirty="0">
              <a:effectLst>
                <a:outerShdw blurRad="38100" dist="38100" dir="2700000" algn="tl">
                  <a:srgbClr val="000000">
                    <a:alpha val="43137"/>
                  </a:srgbClr>
                </a:outerShdw>
              </a:effectLst>
            </a:endParaRPr>
          </a:p>
        </p:txBody>
      </p:sp>
      <p:sp>
        <p:nvSpPr>
          <p:cNvPr id="8" name="Text 4"/>
          <p:cNvSpPr/>
          <p:nvPr/>
        </p:nvSpPr>
        <p:spPr>
          <a:xfrm>
            <a:off x="9582269" y="3213021"/>
            <a:ext cx="4210407"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Erken hata tespiti ve düzeltme.</a:t>
            </a:r>
            <a:endParaRPr lang="en-US" sz="1850" dirty="0"/>
          </a:p>
        </p:txBody>
      </p:sp>
      <p:pic>
        <p:nvPicPr>
          <p:cNvPr id="9" name="Image 2" descr="preencoded.png"/>
          <p:cNvPicPr>
            <a:picLocks noChangeAspect="1"/>
          </p:cNvPicPr>
          <p:nvPr/>
        </p:nvPicPr>
        <p:blipFill>
          <a:blip r:embed="rId5"/>
          <a:stretch>
            <a:fillRect/>
          </a:stretch>
        </p:blipFill>
        <p:spPr>
          <a:xfrm>
            <a:off x="5048131" y="2113002"/>
            <a:ext cx="4534138" cy="4534138"/>
          </a:xfrm>
          <a:prstGeom prst="rect">
            <a:avLst/>
          </a:prstGeom>
        </p:spPr>
      </p:pic>
      <p:pic>
        <p:nvPicPr>
          <p:cNvPr id="10" name="Image 3" descr="preencoded.png"/>
          <p:cNvPicPr>
            <a:picLocks noChangeAspect="1"/>
          </p:cNvPicPr>
          <p:nvPr/>
        </p:nvPicPr>
        <p:blipFill>
          <a:blip r:embed="rId6"/>
          <a:stretch>
            <a:fillRect/>
          </a:stretch>
        </p:blipFill>
        <p:spPr>
          <a:xfrm>
            <a:off x="7730609" y="3158490"/>
            <a:ext cx="336590" cy="420767"/>
          </a:xfrm>
          <a:prstGeom prst="rect">
            <a:avLst/>
          </a:prstGeom>
        </p:spPr>
      </p:pic>
      <p:sp>
        <p:nvSpPr>
          <p:cNvPr id="11" name="Text 5"/>
          <p:cNvSpPr/>
          <p:nvPr/>
        </p:nvSpPr>
        <p:spPr>
          <a:xfrm>
            <a:off x="9582269" y="5163979"/>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Kalite</a:t>
            </a:r>
            <a:endParaRPr lang="en-US" sz="2200" dirty="0">
              <a:effectLst>
                <a:outerShdw blurRad="38100" dist="38100" dir="2700000" algn="tl">
                  <a:srgbClr val="000000">
                    <a:alpha val="43137"/>
                  </a:srgbClr>
                </a:outerShdw>
              </a:effectLst>
            </a:endParaRPr>
          </a:p>
        </p:txBody>
      </p:sp>
      <p:sp>
        <p:nvSpPr>
          <p:cNvPr id="12" name="Text 6"/>
          <p:cNvSpPr/>
          <p:nvPr/>
        </p:nvSpPr>
        <p:spPr>
          <a:xfrm>
            <a:off x="9582269" y="5659517"/>
            <a:ext cx="4210407"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Yüksek kaliteli yazılım geliştirme.</a:t>
            </a:r>
            <a:endParaRPr lang="en-US" sz="1850" dirty="0"/>
          </a:p>
        </p:txBody>
      </p:sp>
      <p:pic>
        <p:nvPicPr>
          <p:cNvPr id="13" name="Image 4" descr="preencoded.png"/>
          <p:cNvPicPr>
            <a:picLocks noChangeAspect="1"/>
          </p:cNvPicPr>
          <p:nvPr/>
        </p:nvPicPr>
        <p:blipFill>
          <a:blip r:embed="rId7"/>
          <a:stretch>
            <a:fillRect/>
          </a:stretch>
        </p:blipFill>
        <p:spPr>
          <a:xfrm>
            <a:off x="5048131" y="2113002"/>
            <a:ext cx="4534138" cy="4534138"/>
          </a:xfrm>
          <a:prstGeom prst="rect">
            <a:avLst/>
          </a:prstGeom>
        </p:spPr>
      </p:pic>
      <p:pic>
        <p:nvPicPr>
          <p:cNvPr id="14" name="Image 5" descr="preencoded.png"/>
          <p:cNvPicPr>
            <a:picLocks noChangeAspect="1"/>
          </p:cNvPicPr>
          <p:nvPr/>
        </p:nvPicPr>
        <p:blipFill>
          <a:blip r:embed="rId8"/>
          <a:stretch>
            <a:fillRect/>
          </a:stretch>
        </p:blipFill>
        <p:spPr>
          <a:xfrm>
            <a:off x="7730609" y="5180767"/>
            <a:ext cx="336590" cy="420767"/>
          </a:xfrm>
          <a:prstGeom prst="rect">
            <a:avLst/>
          </a:prstGeom>
        </p:spPr>
      </p:pic>
      <p:sp>
        <p:nvSpPr>
          <p:cNvPr id="15" name="Text 7"/>
          <p:cNvSpPr/>
          <p:nvPr/>
        </p:nvSpPr>
        <p:spPr>
          <a:xfrm>
            <a:off x="1941816" y="6916340"/>
            <a:ext cx="11850860" cy="776287"/>
          </a:xfrm>
          <a:prstGeom prst="rect">
            <a:avLst/>
          </a:prstGeom>
          <a:noFill/>
          <a:ln/>
        </p:spPr>
        <p:txBody>
          <a:bodyPr wrap="none" lIns="0" tIns="0" rIns="0" bIns="0" rtlCol="0" anchor="t"/>
          <a:lstStyle/>
          <a:p>
            <a:pPr marL="342900" indent="-342900">
              <a:lnSpc>
                <a:spcPts val="3000"/>
              </a:lnSpc>
              <a:buFont typeface="Arial" panose="020B0604020202020204" pitchFamily="34" charset="0"/>
              <a:buChar char="•"/>
            </a:pPr>
            <a:r>
              <a:rPr lang="en-US" sz="1850" kern="0" spc="-38" dirty="0">
                <a:solidFill>
                  <a:srgbClr val="272525"/>
                </a:solidFill>
                <a:latin typeface="Source Sans Pro" pitchFamily="34" charset="0"/>
                <a:ea typeface="Source Sans Pro" pitchFamily="34" charset="-122"/>
                <a:cs typeface="Source Sans Pro" pitchFamily="34" charset="-120"/>
              </a:rPr>
              <a:t>Otomatik test süreçleri, yazılım kalitesini artırır. </a:t>
            </a:r>
            <a:endParaRPr lang="tr-TR" sz="1850" kern="0" spc="-38" dirty="0">
              <a:solidFill>
                <a:srgbClr val="272525"/>
              </a:solidFill>
              <a:latin typeface="Source Sans Pro" pitchFamily="34" charset="0"/>
              <a:ea typeface="Source Sans Pro" pitchFamily="34" charset="-122"/>
              <a:cs typeface="Source Sans Pro" pitchFamily="34" charset="-120"/>
            </a:endParaRPr>
          </a:p>
          <a:p>
            <a:pPr marL="342900" indent="-342900">
              <a:lnSpc>
                <a:spcPts val="3000"/>
              </a:lnSpc>
              <a:buFont typeface="Arial" panose="020B0604020202020204" pitchFamily="34" charset="0"/>
              <a:buChar char="•"/>
            </a:pPr>
            <a:r>
              <a:rPr lang="en-US" sz="1850" kern="0" spc="-38" dirty="0" err="1">
                <a:solidFill>
                  <a:srgbClr val="272525"/>
                </a:solidFill>
                <a:latin typeface="Source Sans Pro" pitchFamily="34" charset="0"/>
                <a:ea typeface="Source Sans Pro" pitchFamily="34" charset="-122"/>
                <a:cs typeface="Source Sans Pro" pitchFamily="34" charset="-120"/>
              </a:rPr>
              <a:t>Hataların</a:t>
            </a:r>
            <a:r>
              <a:rPr lang="en-US" sz="1850" kern="0" spc="-38" dirty="0">
                <a:solidFill>
                  <a:srgbClr val="272525"/>
                </a:solidFill>
                <a:latin typeface="Source Sans Pro" pitchFamily="34" charset="0"/>
                <a:ea typeface="Source Sans Pro" pitchFamily="34" charset="-122"/>
                <a:cs typeface="Source Sans Pro" pitchFamily="34" charset="-120"/>
              </a:rPr>
              <a:t> erken tespit edilmesini ve düzeltilmesini sağlar.</a:t>
            </a:r>
            <a:endParaRPr lang="en-US" sz="1850" dirty="0"/>
          </a:p>
        </p:txBody>
      </p:sp>
      <p:sp>
        <p:nvSpPr>
          <p:cNvPr id="16" name="Text 4">
            <a:extLst>
              <a:ext uri="{FF2B5EF4-FFF2-40B4-BE49-F238E27FC236}">
                <a16:creationId xmlns:a16="http://schemas.microsoft.com/office/drawing/2014/main" id="{7366C2D8-3D71-5DB4-0F81-58985616CBE8}"/>
              </a:ext>
            </a:extLst>
          </p:cNvPr>
          <p:cNvSpPr/>
          <p:nvPr/>
        </p:nvSpPr>
        <p:spPr>
          <a:xfrm>
            <a:off x="12280979" y="7784939"/>
            <a:ext cx="2327587" cy="418862"/>
          </a:xfrm>
          <a:prstGeom prst="rect">
            <a:avLst/>
          </a:prstGeom>
          <a:solidFill>
            <a:srgbClr val="FFFFFF"/>
          </a:solidFill>
          <a:ln/>
        </p:spPr>
        <p:txBody>
          <a:bodyPr wrap="none" lIns="0" tIns="0" rIns="0" bIns="0" rtlCol="0" anchor="t"/>
          <a:lstStyle/>
          <a:p>
            <a:pPr marL="0" indent="0" algn="ctr">
              <a:lnSpc>
                <a:spcPts val="3250"/>
              </a:lnSpc>
              <a:buNone/>
            </a:pPr>
            <a:r>
              <a:rPr lang="tr-TR"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Dr.</a:t>
            </a:r>
            <a:r>
              <a:rPr lang="en-US"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 Yüksel  Yurtay</a:t>
            </a:r>
            <a:endParaRPr lang="en-US" sz="1600" dirty="0">
              <a:solidFill>
                <a:schemeClr val="accent1">
                  <a:lumMod val="40000"/>
                  <a:lumOff val="60000"/>
                </a:schemeClr>
              </a:solidFill>
              <a:latin typeface="Eras Medium ITC" panose="020B06020305040208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95324" y="1899642"/>
            <a:ext cx="6376154"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Kazanımlar</a:t>
            </a:r>
            <a:endParaRPr lang="en-US" sz="4400" dirty="0">
              <a:effectLst>
                <a:outerShdw blurRad="38100" dist="38100" dir="2700000" algn="tl">
                  <a:srgbClr val="000000">
                    <a:alpha val="43137"/>
                  </a:srgbClr>
                </a:outerShdw>
              </a:effectLst>
            </a:endParaRPr>
          </a:p>
        </p:txBody>
      </p:sp>
      <p:sp>
        <p:nvSpPr>
          <p:cNvPr id="4" name="Shape 1"/>
          <p:cNvSpPr/>
          <p:nvPr/>
        </p:nvSpPr>
        <p:spPr>
          <a:xfrm>
            <a:off x="4495324" y="2962632"/>
            <a:ext cx="4529018" cy="1755458"/>
          </a:xfrm>
          <a:prstGeom prst="roundRect">
            <a:avLst>
              <a:gd name="adj" fmla="val 5727"/>
            </a:avLst>
          </a:prstGeom>
          <a:solidFill>
            <a:srgbClr val="F4D4F7"/>
          </a:solidFill>
          <a:ln w="7620">
            <a:solidFill>
              <a:srgbClr val="DABADD"/>
            </a:solidFill>
            <a:prstDash val="solid"/>
          </a:ln>
        </p:spPr>
        <p:txBody>
          <a:bodyPr/>
          <a:lstStyle/>
          <a:p>
            <a:endParaRPr lang="tr-TR"/>
          </a:p>
        </p:txBody>
      </p:sp>
      <p:sp>
        <p:nvSpPr>
          <p:cNvPr id="5" name="Text 2"/>
          <p:cNvSpPr/>
          <p:nvPr/>
        </p:nvSpPr>
        <p:spPr>
          <a:xfrm>
            <a:off x="4742259" y="3209568"/>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Modern Süreçler</a:t>
            </a:r>
            <a:endParaRPr lang="en-US" sz="2200" dirty="0">
              <a:effectLst>
                <a:outerShdw blurRad="38100" dist="38100" dir="2700000" algn="tl">
                  <a:srgbClr val="000000">
                    <a:alpha val="43137"/>
                  </a:srgbClr>
                </a:outerShdw>
              </a:effectLst>
            </a:endParaRPr>
          </a:p>
        </p:txBody>
      </p:sp>
      <p:sp>
        <p:nvSpPr>
          <p:cNvPr id="6" name="Text 3"/>
          <p:cNvSpPr/>
          <p:nvPr/>
        </p:nvSpPr>
        <p:spPr>
          <a:xfrm>
            <a:off x="4742259" y="3705106"/>
            <a:ext cx="4035147"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Modern yazılım geliştirme süreçlerini kavrayabilme.</a:t>
            </a:r>
            <a:endParaRPr lang="en-US" sz="1850" dirty="0"/>
          </a:p>
        </p:txBody>
      </p:sp>
      <p:sp>
        <p:nvSpPr>
          <p:cNvPr id="7" name="Shape 4"/>
          <p:cNvSpPr/>
          <p:nvPr/>
        </p:nvSpPr>
        <p:spPr>
          <a:xfrm>
            <a:off x="9263658" y="2962632"/>
            <a:ext cx="4529018" cy="1755458"/>
          </a:xfrm>
          <a:prstGeom prst="roundRect">
            <a:avLst>
              <a:gd name="adj" fmla="val 5727"/>
            </a:avLst>
          </a:prstGeom>
          <a:solidFill>
            <a:srgbClr val="F4D4F7"/>
          </a:solidFill>
          <a:ln w="7620">
            <a:solidFill>
              <a:srgbClr val="DABADD"/>
            </a:solidFill>
            <a:prstDash val="solid"/>
          </a:ln>
        </p:spPr>
        <p:txBody>
          <a:bodyPr/>
          <a:lstStyle/>
          <a:p>
            <a:endParaRPr lang="tr-TR"/>
          </a:p>
        </p:txBody>
      </p:sp>
      <p:sp>
        <p:nvSpPr>
          <p:cNvPr id="8" name="Text 5"/>
          <p:cNvSpPr/>
          <p:nvPr/>
        </p:nvSpPr>
        <p:spPr>
          <a:xfrm>
            <a:off x="9510593" y="3209568"/>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Teknoloji</a:t>
            </a:r>
            <a:endParaRPr lang="en-US" sz="2200" dirty="0">
              <a:effectLst>
                <a:outerShdw blurRad="38100" dist="38100" dir="2700000" algn="tl">
                  <a:srgbClr val="000000">
                    <a:alpha val="43137"/>
                  </a:srgbClr>
                </a:outerShdw>
              </a:effectLst>
            </a:endParaRPr>
          </a:p>
        </p:txBody>
      </p:sp>
      <p:sp>
        <p:nvSpPr>
          <p:cNvPr id="9" name="Text 6"/>
          <p:cNvSpPr/>
          <p:nvPr/>
        </p:nvSpPr>
        <p:spPr>
          <a:xfrm>
            <a:off x="9510593" y="3705106"/>
            <a:ext cx="4035147"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Güncel teknolojileri etkin bir şekilde kullanabilme.</a:t>
            </a:r>
            <a:endParaRPr lang="en-US" sz="1850" dirty="0"/>
          </a:p>
        </p:txBody>
      </p:sp>
      <p:sp>
        <p:nvSpPr>
          <p:cNvPr id="10" name="Shape 7"/>
          <p:cNvSpPr/>
          <p:nvPr/>
        </p:nvSpPr>
        <p:spPr>
          <a:xfrm>
            <a:off x="4495324" y="4957405"/>
            <a:ext cx="9297353" cy="1372433"/>
          </a:xfrm>
          <a:prstGeom prst="roundRect">
            <a:avLst>
              <a:gd name="adj" fmla="val 7326"/>
            </a:avLst>
          </a:prstGeom>
          <a:solidFill>
            <a:srgbClr val="F4D4F7"/>
          </a:solidFill>
          <a:ln w="7620">
            <a:solidFill>
              <a:srgbClr val="DABADD"/>
            </a:solidFill>
            <a:prstDash val="solid"/>
          </a:ln>
        </p:spPr>
        <p:txBody>
          <a:bodyPr/>
          <a:lstStyle/>
          <a:p>
            <a:endParaRPr lang="tr-TR"/>
          </a:p>
        </p:txBody>
      </p:sp>
      <p:sp>
        <p:nvSpPr>
          <p:cNvPr id="11" name="Text 8"/>
          <p:cNvSpPr/>
          <p:nvPr/>
        </p:nvSpPr>
        <p:spPr>
          <a:xfrm>
            <a:off x="4742259" y="5204341"/>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Yazılım</a:t>
            </a:r>
            <a:endParaRPr lang="en-US" sz="2200" dirty="0">
              <a:effectLst>
                <a:outerShdw blurRad="38100" dist="38100" dir="2700000" algn="tl">
                  <a:srgbClr val="000000">
                    <a:alpha val="43137"/>
                  </a:srgbClr>
                </a:outerShdw>
              </a:effectLst>
            </a:endParaRPr>
          </a:p>
        </p:txBody>
      </p:sp>
      <p:sp>
        <p:nvSpPr>
          <p:cNvPr id="12" name="Text 9"/>
          <p:cNvSpPr/>
          <p:nvPr/>
        </p:nvSpPr>
        <p:spPr>
          <a:xfrm>
            <a:off x="4742259" y="5699879"/>
            <a:ext cx="8803481"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Kaliteli ve sürdürülebilir yazılım üretme yeteneği.</a:t>
            </a:r>
            <a:endParaRPr lang="en-US" sz="1850" dirty="0"/>
          </a:p>
        </p:txBody>
      </p:sp>
      <p:sp>
        <p:nvSpPr>
          <p:cNvPr id="13" name="Text 4">
            <a:extLst>
              <a:ext uri="{FF2B5EF4-FFF2-40B4-BE49-F238E27FC236}">
                <a16:creationId xmlns:a16="http://schemas.microsoft.com/office/drawing/2014/main" id="{9A18D341-1870-9A9B-3B95-940F976BD08B}"/>
              </a:ext>
            </a:extLst>
          </p:cNvPr>
          <p:cNvSpPr/>
          <p:nvPr/>
        </p:nvSpPr>
        <p:spPr>
          <a:xfrm>
            <a:off x="12280979" y="7784939"/>
            <a:ext cx="2327587" cy="418862"/>
          </a:xfrm>
          <a:prstGeom prst="rect">
            <a:avLst/>
          </a:prstGeom>
          <a:solidFill>
            <a:srgbClr val="FFFFFF"/>
          </a:solidFill>
          <a:ln/>
        </p:spPr>
        <p:txBody>
          <a:bodyPr wrap="none" lIns="0" tIns="0" rIns="0" bIns="0" rtlCol="0" anchor="t"/>
          <a:lstStyle/>
          <a:p>
            <a:pPr marL="0" indent="0" algn="ctr">
              <a:lnSpc>
                <a:spcPts val="3250"/>
              </a:lnSpc>
              <a:buNone/>
            </a:pPr>
            <a:r>
              <a:rPr lang="tr-TR"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Dr.</a:t>
            </a:r>
            <a:r>
              <a:rPr lang="en-US"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 Yüksel  Yurtay</a:t>
            </a:r>
            <a:endParaRPr lang="en-US" sz="1600" dirty="0">
              <a:solidFill>
                <a:schemeClr val="accent1">
                  <a:lumMod val="40000"/>
                  <a:lumOff val="60000"/>
                </a:schemeClr>
              </a:solidFill>
              <a:latin typeface="Eras Medium ITC" panose="020B06020305040208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719739"/>
            <a:ext cx="9021366"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Yazılım Gerçekleştiriminin Temelleri</a:t>
            </a:r>
            <a:endParaRPr lang="en-US" sz="4400" dirty="0">
              <a:effectLst>
                <a:outerShdw blurRad="38100" dist="38100" dir="2700000" algn="tl">
                  <a:srgbClr val="000000">
                    <a:alpha val="43137"/>
                  </a:srgbClr>
                </a:outerShdw>
              </a:effectLst>
            </a:endParaRPr>
          </a:p>
        </p:txBody>
      </p:sp>
      <p:sp>
        <p:nvSpPr>
          <p:cNvPr id="3" name="Text 1"/>
          <p:cNvSpPr/>
          <p:nvPr/>
        </p:nvSpPr>
        <p:spPr>
          <a:xfrm>
            <a:off x="837724" y="3022044"/>
            <a:ext cx="4082891"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Yazılım Gerçekleştirimi ve Önemi</a:t>
            </a:r>
            <a:endParaRPr lang="en-US" sz="2200" dirty="0">
              <a:effectLst>
                <a:outerShdw blurRad="38100" dist="38100" dir="2700000" algn="tl">
                  <a:srgbClr val="000000">
                    <a:alpha val="43137"/>
                  </a:srgbClr>
                </a:outerShdw>
              </a:effectLst>
            </a:endParaRPr>
          </a:p>
        </p:txBody>
      </p:sp>
      <p:sp>
        <p:nvSpPr>
          <p:cNvPr id="4" name="Text 2"/>
          <p:cNvSpPr/>
          <p:nvPr/>
        </p:nvSpPr>
        <p:spPr>
          <a:xfrm>
            <a:off x="837724" y="3613309"/>
            <a:ext cx="6185535" cy="2681168"/>
          </a:xfrm>
          <a:prstGeom prst="rect">
            <a:avLst/>
          </a:prstGeom>
          <a:noFill/>
          <a:ln/>
        </p:spPr>
        <p:txBody>
          <a:bodyPr wrap="square" lIns="0" tIns="0" rIns="0" bIns="0" rtlCol="0" anchor="t"/>
          <a:lstStyle/>
          <a:p>
            <a:pPr marL="0" indent="0" algn="just">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Yazılım gerçekleştirimi, bir yazılım projesinin planlanması, tasarımı, kodlanması, test edilmesi ve kullanıma sunulması süreçlerinin tamamını kapsar. Bu süreç, yazılımın başarılı bir şekilde hayata geçirilmesi için kritik öneme sahiptir. Yazılımın gereksinimleri karşılaması, kullanıcı dostu olması, güvenilir ve performanslı çalışması, doğru bir gerçekleştirim süreci ile mümkündür.</a:t>
            </a:r>
            <a:endParaRPr lang="en-US" sz="1850" dirty="0"/>
          </a:p>
        </p:txBody>
      </p:sp>
      <p:sp>
        <p:nvSpPr>
          <p:cNvPr id="5" name="Text 3"/>
          <p:cNvSpPr/>
          <p:nvPr/>
        </p:nvSpPr>
        <p:spPr>
          <a:xfrm>
            <a:off x="7614761" y="3022044"/>
            <a:ext cx="4152662"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Yazılım Yaşam Döngüsü Modelleri</a:t>
            </a:r>
            <a:endParaRPr lang="en-US" sz="2200" dirty="0">
              <a:effectLst>
                <a:outerShdw blurRad="38100" dist="38100" dir="2700000" algn="tl">
                  <a:srgbClr val="000000">
                    <a:alpha val="43137"/>
                  </a:srgbClr>
                </a:outerShdw>
              </a:effectLst>
            </a:endParaRPr>
          </a:p>
        </p:txBody>
      </p:sp>
      <p:sp>
        <p:nvSpPr>
          <p:cNvPr id="6" name="Text 4"/>
          <p:cNvSpPr/>
          <p:nvPr/>
        </p:nvSpPr>
        <p:spPr>
          <a:xfrm>
            <a:off x="7614761" y="3613309"/>
            <a:ext cx="6185535" cy="2298144"/>
          </a:xfrm>
          <a:prstGeom prst="rect">
            <a:avLst/>
          </a:prstGeom>
          <a:noFill/>
          <a:ln/>
        </p:spPr>
        <p:txBody>
          <a:bodyPr wrap="square" lIns="0" tIns="0" rIns="0" bIns="0" rtlCol="0" anchor="t"/>
          <a:lstStyle/>
          <a:p>
            <a:pPr marL="0" indent="0" algn="just">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Yazılım yaşam döngüsü modelleri, bir yazılım projesinin farklı aşamalarını ve bu aşamalar arasındaki ilişkileri tanımlar. Agile, DevOps ve CI/CD gibi modern yaklaşımlar, yazılım geliştirme süreçlerini daha esnek, hızlı ve verimli hale getirmeyi amaçlar. Bu modeller, sürekli geri bildirim, işbirliği ve otomasyon prensiplerine dayanır.</a:t>
            </a:r>
            <a:endParaRPr lang="en-US" sz="1850" dirty="0"/>
          </a:p>
        </p:txBody>
      </p:sp>
      <p:sp>
        <p:nvSpPr>
          <p:cNvPr id="7" name="Text 4">
            <a:extLst>
              <a:ext uri="{FF2B5EF4-FFF2-40B4-BE49-F238E27FC236}">
                <a16:creationId xmlns:a16="http://schemas.microsoft.com/office/drawing/2014/main" id="{4C5DE4BC-60B5-2B8F-7EDD-C565FBEEC584}"/>
              </a:ext>
            </a:extLst>
          </p:cNvPr>
          <p:cNvSpPr/>
          <p:nvPr/>
        </p:nvSpPr>
        <p:spPr>
          <a:xfrm>
            <a:off x="12280979" y="7784939"/>
            <a:ext cx="2327587" cy="418862"/>
          </a:xfrm>
          <a:prstGeom prst="rect">
            <a:avLst/>
          </a:prstGeom>
          <a:solidFill>
            <a:srgbClr val="FFFFFF"/>
          </a:solidFill>
          <a:ln/>
        </p:spPr>
        <p:txBody>
          <a:bodyPr wrap="none" lIns="0" tIns="0" rIns="0" bIns="0" rtlCol="0" anchor="t"/>
          <a:lstStyle/>
          <a:p>
            <a:pPr marL="0" indent="0" algn="ctr">
              <a:lnSpc>
                <a:spcPts val="3250"/>
              </a:lnSpc>
              <a:buNone/>
            </a:pPr>
            <a:r>
              <a:rPr lang="tr-TR"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Dr.</a:t>
            </a:r>
            <a:r>
              <a:rPr lang="en-US"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 Yüksel  Yurtay</a:t>
            </a:r>
            <a:endParaRPr lang="en-US" sz="1600" dirty="0">
              <a:solidFill>
                <a:schemeClr val="accent1">
                  <a:lumMod val="40000"/>
                  <a:lumOff val="60000"/>
                </a:schemeClr>
              </a:solidFill>
              <a:latin typeface="Eras Medium ITC" panose="020B06020305040208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817257"/>
            <a:ext cx="5632490" cy="704017"/>
          </a:xfrm>
          <a:prstGeom prst="rect">
            <a:avLst/>
          </a:prstGeom>
          <a:noFill/>
          <a:ln/>
        </p:spPr>
        <p:txBody>
          <a:bodyPr wrap="none" lIns="0" tIns="0" rIns="0" bIns="0" rtlCol="0" anchor="t"/>
          <a:lstStyle/>
          <a:p>
            <a:pPr marL="0" indent="0" algn="l">
              <a:lnSpc>
                <a:spcPts val="5500"/>
              </a:lnSpc>
              <a:buNone/>
            </a:pPr>
            <a:r>
              <a:rPr lang="tr-TR" sz="4400" kern="0" spc="-89" dirty="0">
                <a:solidFill>
                  <a:srgbClr val="D73AD7"/>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Değerlendirme </a:t>
            </a:r>
            <a:endParaRPr lang="en-US" sz="4400" dirty="0">
              <a:effectLst>
                <a:outerShdw blurRad="38100" dist="38100" dir="2700000" algn="tl">
                  <a:srgbClr val="000000">
                    <a:alpha val="43137"/>
                  </a:srgbClr>
                </a:outerShdw>
              </a:effectLst>
            </a:endParaRPr>
          </a:p>
        </p:txBody>
      </p:sp>
      <p:sp>
        <p:nvSpPr>
          <p:cNvPr id="4" name="Text 1"/>
          <p:cNvSpPr/>
          <p:nvPr/>
        </p:nvSpPr>
        <p:spPr>
          <a:xfrm>
            <a:off x="431768" y="4142238"/>
            <a:ext cx="8475926" cy="2304796"/>
          </a:xfrm>
          <a:prstGeom prst="rect">
            <a:avLst/>
          </a:prstGeom>
          <a:noFill/>
          <a:ln/>
        </p:spPr>
        <p:txBody>
          <a:bodyPr wrap="square" lIns="0" tIns="0" rIns="0" bIns="0" rtlCol="0" anchor="t"/>
          <a:lstStyle/>
          <a:p>
            <a:pPr marL="342900" indent="-342900" algn="just">
              <a:lnSpc>
                <a:spcPts val="3000"/>
              </a:lnSpc>
              <a:buFont typeface="Arial" panose="020B0604020202020204" pitchFamily="34" charset="0"/>
              <a:buChar char="•"/>
            </a:pPr>
            <a:r>
              <a:rPr lang="tr-TR" sz="2000" kern="0" spc="-38" dirty="0">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B</a:t>
            </a:r>
            <a:r>
              <a:rPr lang="en-US" sz="2000" kern="0" spc="-38" dirty="0" err="1">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ulut</a:t>
            </a:r>
            <a:r>
              <a:rPr lang="en-US" sz="2000" kern="0" spc="-38" dirty="0">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 ve dağıtık sistemlerde yazılım geliştirme </a:t>
            </a:r>
            <a:r>
              <a:rPr lang="en-US" sz="2000" kern="0" spc="-38" dirty="0" err="1">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süreçlerini</a:t>
            </a:r>
            <a:r>
              <a:rPr lang="en-US" sz="2000" kern="0" spc="-38" dirty="0">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 </a:t>
            </a:r>
            <a:r>
              <a:rPr lang="en-US" sz="2000" kern="0" spc="-38" dirty="0" err="1">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incele</a:t>
            </a:r>
            <a:r>
              <a:rPr lang="tr-TR" sz="2000" kern="0" spc="-38" dirty="0" err="1">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ndi</a:t>
            </a:r>
            <a:r>
              <a:rPr lang="en-US" sz="2000" kern="0" spc="-38" dirty="0">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 </a:t>
            </a:r>
            <a:endParaRPr lang="tr-TR" sz="2000" kern="0" spc="-38" dirty="0">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endParaRPr>
          </a:p>
          <a:p>
            <a:pPr marL="342900" indent="-342900" algn="just">
              <a:lnSpc>
                <a:spcPts val="3000"/>
              </a:lnSpc>
              <a:buFont typeface="Arial" panose="020B0604020202020204" pitchFamily="34" charset="0"/>
              <a:buChar char="•"/>
            </a:pPr>
            <a:r>
              <a:rPr lang="en-US" sz="2000" kern="0" spc="-38" dirty="0">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Modern teknolojileri etkin bir şekilde kullanarak kaliteli yazılımlar üretebilirsiniz. </a:t>
            </a:r>
            <a:endParaRPr lang="tr-TR" sz="2000" kern="0" spc="-38" dirty="0">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endParaRPr>
          </a:p>
          <a:p>
            <a:pPr marL="342900" indent="-342900" algn="just">
              <a:lnSpc>
                <a:spcPts val="3000"/>
              </a:lnSpc>
              <a:buFont typeface="Arial" panose="020B0604020202020204" pitchFamily="34" charset="0"/>
              <a:buChar char="•"/>
            </a:pPr>
            <a:r>
              <a:rPr lang="en-US" sz="2000" kern="0" spc="-38" dirty="0">
                <a:solidFill>
                  <a:srgbClr val="272525"/>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Bulut tabanlı geliştirme, konteyner teknolojileri ve yapay zeka destekli araçlar ile daha verimli olabilirsiniz.</a:t>
            </a:r>
            <a:endParaRPr lang="en-US" sz="2000" dirty="0">
              <a:effectLst>
                <a:outerShdw blurRad="38100" dist="38100" dir="2700000" algn="tl">
                  <a:srgbClr val="000000">
                    <a:alpha val="43137"/>
                  </a:srgbClr>
                </a:outerShdw>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3529"/>
          </a:xfrm>
          <a:prstGeom prst="rect">
            <a:avLst/>
          </a:prstGeom>
        </p:spPr>
      </p:pic>
      <p:sp>
        <p:nvSpPr>
          <p:cNvPr id="3" name="Text 0"/>
          <p:cNvSpPr/>
          <p:nvPr/>
        </p:nvSpPr>
        <p:spPr>
          <a:xfrm>
            <a:off x="704969" y="81268"/>
            <a:ext cx="5408771" cy="592455"/>
          </a:xfrm>
          <a:prstGeom prst="rect">
            <a:avLst/>
          </a:prstGeom>
          <a:noFill/>
          <a:ln/>
        </p:spPr>
        <p:txBody>
          <a:bodyPr wrap="none" lIns="0" tIns="0" rIns="0" bIns="0" rtlCol="0" anchor="t"/>
          <a:lstStyle/>
          <a:p>
            <a:pPr marL="0" indent="0" algn="l">
              <a:lnSpc>
                <a:spcPts val="4650"/>
              </a:lnSpc>
              <a:buNone/>
            </a:pPr>
            <a:r>
              <a:rPr lang="en-US" sz="3700" kern="0" spc="-75"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Güncel Yazılım Mimarileri</a:t>
            </a:r>
            <a:endParaRPr lang="en-US" sz="3700" dirty="0">
              <a:effectLst>
                <a:outerShdw blurRad="38100" dist="38100" dir="2700000" algn="tl">
                  <a:srgbClr val="000000">
                    <a:alpha val="43137"/>
                  </a:srgbClr>
                </a:outerShdw>
              </a:effectLst>
            </a:endParaRPr>
          </a:p>
        </p:txBody>
      </p:sp>
      <p:pic>
        <p:nvPicPr>
          <p:cNvPr id="4" name="Image 1" descr="preencoded.png"/>
          <p:cNvPicPr>
            <a:picLocks noChangeAspect="1"/>
          </p:cNvPicPr>
          <p:nvPr/>
        </p:nvPicPr>
        <p:blipFill>
          <a:blip r:embed="rId4"/>
          <a:stretch>
            <a:fillRect/>
          </a:stretch>
        </p:blipFill>
        <p:spPr>
          <a:xfrm>
            <a:off x="704969" y="1011027"/>
            <a:ext cx="503515" cy="503515"/>
          </a:xfrm>
          <a:prstGeom prst="rect">
            <a:avLst/>
          </a:prstGeom>
        </p:spPr>
      </p:pic>
      <p:sp>
        <p:nvSpPr>
          <p:cNvPr id="5" name="Text 1"/>
          <p:cNvSpPr/>
          <p:nvPr/>
        </p:nvSpPr>
        <p:spPr>
          <a:xfrm>
            <a:off x="1409819" y="975784"/>
            <a:ext cx="2369820" cy="296108"/>
          </a:xfrm>
          <a:prstGeom prst="rect">
            <a:avLst/>
          </a:prstGeom>
          <a:noFill/>
          <a:ln/>
        </p:spPr>
        <p:txBody>
          <a:bodyPr wrap="none" lIns="0" tIns="0" rIns="0" bIns="0" rtlCol="0" anchor="t"/>
          <a:lstStyle/>
          <a:p>
            <a:pPr marL="0" indent="0" algn="l">
              <a:lnSpc>
                <a:spcPts val="2300"/>
              </a:lnSpc>
              <a:buNone/>
            </a:pPr>
            <a:r>
              <a:rPr lang="en-US" sz="1850" kern="0" spc="-37"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Microservices</a:t>
            </a:r>
            <a:endParaRPr lang="en-US" sz="1850" dirty="0">
              <a:effectLst>
                <a:outerShdw blurRad="38100" dist="38100" dir="2700000" algn="tl">
                  <a:srgbClr val="000000">
                    <a:alpha val="43137"/>
                  </a:srgbClr>
                </a:outerShdw>
              </a:effectLst>
            </a:endParaRPr>
          </a:p>
        </p:txBody>
      </p:sp>
      <p:sp>
        <p:nvSpPr>
          <p:cNvPr id="6" name="Text 2"/>
          <p:cNvSpPr/>
          <p:nvPr/>
        </p:nvSpPr>
        <p:spPr>
          <a:xfrm>
            <a:off x="1409819" y="1392741"/>
            <a:ext cx="7029212" cy="644604"/>
          </a:xfrm>
          <a:prstGeom prst="rect">
            <a:avLst/>
          </a:prstGeom>
          <a:noFill/>
          <a:ln/>
        </p:spPr>
        <p:txBody>
          <a:bodyPr wrap="square" lIns="0" tIns="0" rIns="0" bIns="0" rtlCol="0" anchor="t"/>
          <a:lstStyle/>
          <a:p>
            <a:pPr marL="0" indent="0" algn="l">
              <a:lnSpc>
                <a:spcPts val="2500"/>
              </a:lnSpc>
              <a:buNone/>
            </a:pPr>
            <a:r>
              <a:rPr lang="en-US" sz="1550" kern="0" spc="-32" dirty="0">
                <a:solidFill>
                  <a:srgbClr val="272525"/>
                </a:solidFill>
                <a:latin typeface="Source Sans Pro" pitchFamily="34" charset="0"/>
                <a:ea typeface="Source Sans Pro" pitchFamily="34" charset="-122"/>
                <a:cs typeface="Source Sans Pro" pitchFamily="34" charset="-120"/>
              </a:rPr>
              <a:t>Büyük bir uygulamayı küçük, bağımsız ve ölçeklenebilir hizmetlere böler. Her hizmet kendi veritabanına ve iş mantığına sahiptir.</a:t>
            </a:r>
            <a:endParaRPr lang="en-US" sz="1550" dirty="0"/>
          </a:p>
        </p:txBody>
      </p:sp>
      <p:pic>
        <p:nvPicPr>
          <p:cNvPr id="7" name="Image 2" descr="preencoded.png"/>
          <p:cNvPicPr>
            <a:picLocks noChangeAspect="1"/>
          </p:cNvPicPr>
          <p:nvPr/>
        </p:nvPicPr>
        <p:blipFill>
          <a:blip r:embed="rId5"/>
          <a:stretch>
            <a:fillRect/>
          </a:stretch>
        </p:blipFill>
        <p:spPr>
          <a:xfrm>
            <a:off x="704969" y="2676830"/>
            <a:ext cx="503515" cy="503515"/>
          </a:xfrm>
          <a:prstGeom prst="rect">
            <a:avLst/>
          </a:prstGeom>
        </p:spPr>
      </p:pic>
      <p:sp>
        <p:nvSpPr>
          <p:cNvPr id="8" name="Text 3"/>
          <p:cNvSpPr/>
          <p:nvPr/>
        </p:nvSpPr>
        <p:spPr>
          <a:xfrm>
            <a:off x="1409819" y="2641588"/>
            <a:ext cx="2369820" cy="296108"/>
          </a:xfrm>
          <a:prstGeom prst="rect">
            <a:avLst/>
          </a:prstGeom>
          <a:noFill/>
          <a:ln/>
        </p:spPr>
        <p:txBody>
          <a:bodyPr wrap="none" lIns="0" tIns="0" rIns="0" bIns="0" rtlCol="0" anchor="t"/>
          <a:lstStyle/>
          <a:p>
            <a:pPr marL="0" indent="0" algn="l">
              <a:lnSpc>
                <a:spcPts val="2300"/>
              </a:lnSpc>
              <a:buNone/>
            </a:pPr>
            <a:r>
              <a:rPr lang="en-US" sz="1850" kern="0" spc="-37"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Serverless</a:t>
            </a:r>
            <a:endParaRPr lang="en-US" sz="1850" dirty="0">
              <a:effectLst>
                <a:outerShdw blurRad="38100" dist="38100" dir="2700000" algn="tl">
                  <a:srgbClr val="000000">
                    <a:alpha val="43137"/>
                  </a:srgbClr>
                </a:outerShdw>
              </a:effectLst>
            </a:endParaRPr>
          </a:p>
        </p:txBody>
      </p:sp>
      <p:sp>
        <p:nvSpPr>
          <p:cNvPr id="9" name="Text 4"/>
          <p:cNvSpPr/>
          <p:nvPr/>
        </p:nvSpPr>
        <p:spPr>
          <a:xfrm>
            <a:off x="1409819" y="3058545"/>
            <a:ext cx="7029212" cy="644604"/>
          </a:xfrm>
          <a:prstGeom prst="rect">
            <a:avLst/>
          </a:prstGeom>
          <a:noFill/>
          <a:ln/>
        </p:spPr>
        <p:txBody>
          <a:bodyPr wrap="square" lIns="0" tIns="0" rIns="0" bIns="0" rtlCol="0" anchor="t"/>
          <a:lstStyle/>
          <a:p>
            <a:pPr marL="0" indent="0" algn="l">
              <a:lnSpc>
                <a:spcPts val="2500"/>
              </a:lnSpc>
              <a:buNone/>
            </a:pPr>
            <a:r>
              <a:rPr lang="en-US" sz="1550" kern="0" spc="-32" dirty="0">
                <a:solidFill>
                  <a:srgbClr val="272525"/>
                </a:solidFill>
                <a:latin typeface="Source Sans Pro" pitchFamily="34" charset="0"/>
                <a:ea typeface="Source Sans Pro" pitchFamily="34" charset="-122"/>
                <a:cs typeface="Source Sans Pro" pitchFamily="34" charset="-120"/>
              </a:rPr>
              <a:t>Sunucu yönetimi gerektirmeyen, olay odaklı ve ölçeklenebilir bir mimaridir. Fonksiyonlar, belirli olaylar tetiklendiğinde çalışır.</a:t>
            </a:r>
            <a:endParaRPr lang="en-US" sz="1550" dirty="0"/>
          </a:p>
        </p:txBody>
      </p:sp>
      <p:pic>
        <p:nvPicPr>
          <p:cNvPr id="10" name="Image 3" descr="preencoded.png"/>
          <p:cNvPicPr>
            <a:picLocks noChangeAspect="1"/>
          </p:cNvPicPr>
          <p:nvPr/>
        </p:nvPicPr>
        <p:blipFill>
          <a:blip r:embed="rId6"/>
          <a:stretch>
            <a:fillRect/>
          </a:stretch>
        </p:blipFill>
        <p:spPr>
          <a:xfrm>
            <a:off x="704969" y="4342634"/>
            <a:ext cx="503515" cy="503515"/>
          </a:xfrm>
          <a:prstGeom prst="rect">
            <a:avLst/>
          </a:prstGeom>
        </p:spPr>
      </p:pic>
      <p:sp>
        <p:nvSpPr>
          <p:cNvPr id="11" name="Text 5"/>
          <p:cNvSpPr/>
          <p:nvPr/>
        </p:nvSpPr>
        <p:spPr>
          <a:xfrm>
            <a:off x="1409819" y="4307391"/>
            <a:ext cx="2369820" cy="296108"/>
          </a:xfrm>
          <a:prstGeom prst="rect">
            <a:avLst/>
          </a:prstGeom>
          <a:noFill/>
          <a:ln/>
        </p:spPr>
        <p:txBody>
          <a:bodyPr wrap="none" lIns="0" tIns="0" rIns="0" bIns="0" rtlCol="0" anchor="t"/>
          <a:lstStyle/>
          <a:p>
            <a:pPr marL="0" indent="0" algn="l">
              <a:lnSpc>
                <a:spcPts val="2300"/>
              </a:lnSpc>
              <a:buNone/>
            </a:pPr>
            <a:r>
              <a:rPr lang="en-US" sz="1850" kern="0" spc="-37"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Containerization</a:t>
            </a:r>
            <a:endParaRPr lang="en-US" sz="1850" dirty="0">
              <a:effectLst>
                <a:outerShdw blurRad="38100" dist="38100" dir="2700000" algn="tl">
                  <a:srgbClr val="000000">
                    <a:alpha val="43137"/>
                  </a:srgbClr>
                </a:outerShdw>
              </a:effectLst>
            </a:endParaRPr>
          </a:p>
        </p:txBody>
      </p:sp>
      <p:sp>
        <p:nvSpPr>
          <p:cNvPr id="12" name="Text 6"/>
          <p:cNvSpPr/>
          <p:nvPr/>
        </p:nvSpPr>
        <p:spPr>
          <a:xfrm>
            <a:off x="1409819" y="4724348"/>
            <a:ext cx="7029212" cy="644604"/>
          </a:xfrm>
          <a:prstGeom prst="rect">
            <a:avLst/>
          </a:prstGeom>
          <a:noFill/>
          <a:ln/>
        </p:spPr>
        <p:txBody>
          <a:bodyPr wrap="square" lIns="0" tIns="0" rIns="0" bIns="0" rtlCol="0" anchor="t"/>
          <a:lstStyle/>
          <a:p>
            <a:pPr marL="0" indent="0" algn="l">
              <a:lnSpc>
                <a:spcPts val="2500"/>
              </a:lnSpc>
              <a:buNone/>
            </a:pPr>
            <a:r>
              <a:rPr lang="en-US" sz="1550" kern="0" spc="-32" dirty="0">
                <a:solidFill>
                  <a:srgbClr val="272525"/>
                </a:solidFill>
                <a:latin typeface="Source Sans Pro" pitchFamily="34" charset="0"/>
                <a:ea typeface="Source Sans Pro" pitchFamily="34" charset="-122"/>
                <a:cs typeface="Source Sans Pro" pitchFamily="34" charset="-120"/>
              </a:rPr>
              <a:t>Uygulamaların ve bağımlılıklarının izole edilmiş konteynerler içinde paketlenmesini sağlar. Docker ve Kubernetes gibi araçlarla yönetilir.</a:t>
            </a:r>
            <a:endParaRPr lang="en-US" sz="1550" dirty="0"/>
          </a:p>
        </p:txBody>
      </p:sp>
      <p:sp>
        <p:nvSpPr>
          <p:cNvPr id="13" name="Text 7"/>
          <p:cNvSpPr/>
          <p:nvPr/>
        </p:nvSpPr>
        <p:spPr>
          <a:xfrm>
            <a:off x="704969" y="5654322"/>
            <a:ext cx="7734062" cy="2380069"/>
          </a:xfrm>
          <a:prstGeom prst="rect">
            <a:avLst/>
          </a:prstGeom>
          <a:noFill/>
          <a:ln/>
        </p:spPr>
        <p:txBody>
          <a:bodyPr wrap="square" lIns="0" tIns="0" rIns="0" bIns="0" rtlCol="0" anchor="t"/>
          <a:lstStyle/>
          <a:p>
            <a:pPr algn="just">
              <a:lnSpc>
                <a:spcPts val="2500"/>
              </a:lnSpc>
            </a:pPr>
            <a:r>
              <a:rPr lang="en-US" sz="1400" kern="0" spc="-32" dirty="0">
                <a:solidFill>
                  <a:srgbClr val="272525"/>
                </a:solidFill>
                <a:latin typeface="Source Sans Pro" pitchFamily="34" charset="0"/>
                <a:ea typeface="Source Sans Pro" pitchFamily="34" charset="-122"/>
                <a:cs typeface="Source Sans Pro" pitchFamily="34" charset="-120"/>
              </a:rPr>
              <a:t>Güncel yazılım geliştirme süreçlerinde, Microservices, Serverless ve Containerization gibi mimariler sıklıkla tercih edilmektedir. </a:t>
            </a:r>
            <a:endParaRPr lang="tr-TR" sz="1400" kern="0" spc="-32" dirty="0">
              <a:solidFill>
                <a:srgbClr val="272525"/>
              </a:solidFill>
              <a:latin typeface="Source Sans Pro" pitchFamily="34" charset="0"/>
              <a:ea typeface="Source Sans Pro" pitchFamily="34" charset="-122"/>
              <a:cs typeface="Source Sans Pro" pitchFamily="34" charset="-120"/>
            </a:endParaRPr>
          </a:p>
          <a:p>
            <a:pPr marL="285750" indent="-285750" algn="just">
              <a:lnSpc>
                <a:spcPts val="2500"/>
              </a:lnSpc>
              <a:buFont typeface="Arial" panose="020B0604020202020204" pitchFamily="34" charset="0"/>
              <a:buChar char="•"/>
            </a:pPr>
            <a:r>
              <a:rPr lang="en-US" sz="1400" kern="0" spc="-32" dirty="0">
                <a:solidFill>
                  <a:srgbClr val="272525"/>
                </a:solidFill>
                <a:latin typeface="Source Sans Pro" pitchFamily="34" charset="0"/>
                <a:ea typeface="Source Sans Pro" pitchFamily="34" charset="-122"/>
                <a:cs typeface="Source Sans Pro" pitchFamily="34" charset="-120"/>
              </a:rPr>
              <a:t>Microservices, büyük uygulamaları küçük, bağımsız hizmetlere bölerek ölçeklenebilirlik ve esneklik sağlar. </a:t>
            </a:r>
            <a:endParaRPr lang="tr-TR" sz="1400" kern="0" spc="-32" dirty="0">
              <a:solidFill>
                <a:srgbClr val="272525"/>
              </a:solidFill>
              <a:latin typeface="Source Sans Pro" pitchFamily="34" charset="0"/>
              <a:ea typeface="Source Sans Pro" pitchFamily="34" charset="-122"/>
              <a:cs typeface="Source Sans Pro" pitchFamily="34" charset="-120"/>
            </a:endParaRPr>
          </a:p>
          <a:p>
            <a:pPr marL="285750" indent="-285750" algn="just">
              <a:lnSpc>
                <a:spcPts val="2500"/>
              </a:lnSpc>
              <a:buFont typeface="Arial" panose="020B0604020202020204" pitchFamily="34" charset="0"/>
              <a:buChar char="•"/>
            </a:pPr>
            <a:r>
              <a:rPr lang="en-US" sz="1400" kern="0" spc="-32" dirty="0">
                <a:solidFill>
                  <a:srgbClr val="272525"/>
                </a:solidFill>
                <a:latin typeface="Source Sans Pro" pitchFamily="34" charset="0"/>
                <a:ea typeface="Source Sans Pro" pitchFamily="34" charset="-122"/>
                <a:cs typeface="Source Sans Pro" pitchFamily="34" charset="-120"/>
              </a:rPr>
              <a:t>Serverless mimarisi, sunucu yönetimi yükünü ortadan kaldırarak geliştiricilerin sadece kod yazmaya odaklanmasını sağlar. </a:t>
            </a:r>
            <a:endParaRPr lang="tr-TR" sz="1400" kern="0" spc="-32" dirty="0">
              <a:solidFill>
                <a:srgbClr val="272525"/>
              </a:solidFill>
              <a:latin typeface="Source Sans Pro" pitchFamily="34" charset="0"/>
              <a:ea typeface="Source Sans Pro" pitchFamily="34" charset="-122"/>
              <a:cs typeface="Source Sans Pro" pitchFamily="34" charset="-120"/>
            </a:endParaRPr>
          </a:p>
          <a:p>
            <a:pPr marL="285750" indent="-285750" algn="just">
              <a:lnSpc>
                <a:spcPts val="2500"/>
              </a:lnSpc>
              <a:buFont typeface="Arial" panose="020B0604020202020204" pitchFamily="34" charset="0"/>
              <a:buChar char="•"/>
            </a:pPr>
            <a:r>
              <a:rPr lang="en-US" sz="1400" kern="0" spc="-32" dirty="0">
                <a:solidFill>
                  <a:srgbClr val="272525"/>
                </a:solidFill>
                <a:latin typeface="Source Sans Pro" pitchFamily="34" charset="0"/>
                <a:ea typeface="Source Sans Pro" pitchFamily="34" charset="-122"/>
                <a:cs typeface="Source Sans Pro" pitchFamily="34" charset="-120"/>
              </a:rPr>
              <a:t>Containerization ise, uygulamaların farklı ortamlarda tutarlı bir şekilde çalışmasını garanti eder.</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1870" y="527923"/>
            <a:ext cx="5681662" cy="564594"/>
          </a:xfrm>
          <a:prstGeom prst="rect">
            <a:avLst/>
          </a:prstGeom>
          <a:noFill/>
          <a:ln/>
        </p:spPr>
        <p:txBody>
          <a:bodyPr wrap="none" lIns="0" tIns="0" rIns="0" bIns="0" rtlCol="0" anchor="t"/>
          <a:lstStyle/>
          <a:p>
            <a:pPr marL="0" indent="0" algn="l">
              <a:lnSpc>
                <a:spcPts val="4400"/>
              </a:lnSpc>
              <a:buNone/>
            </a:pPr>
            <a:r>
              <a:rPr lang="en-US" sz="3550" kern="0" spc="-71"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Popüler Programlama Dilleri</a:t>
            </a:r>
            <a:endParaRPr lang="en-US" sz="3550" dirty="0">
              <a:effectLst>
                <a:outerShdw blurRad="38100" dist="38100" dir="2700000" algn="tl">
                  <a:srgbClr val="000000">
                    <a:alpha val="43137"/>
                  </a:srgbClr>
                </a:outerShdw>
              </a:effectLst>
            </a:endParaRPr>
          </a:p>
        </p:txBody>
      </p:sp>
      <p:sp>
        <p:nvSpPr>
          <p:cNvPr id="4" name="Shape 1"/>
          <p:cNvSpPr/>
          <p:nvPr/>
        </p:nvSpPr>
        <p:spPr>
          <a:xfrm>
            <a:off x="887730" y="1380411"/>
            <a:ext cx="22860" cy="4570095"/>
          </a:xfrm>
          <a:prstGeom prst="roundRect">
            <a:avLst>
              <a:gd name="adj" fmla="val 352701"/>
            </a:avLst>
          </a:prstGeom>
          <a:solidFill>
            <a:srgbClr val="D6BADD"/>
          </a:solidFill>
          <a:ln/>
        </p:spPr>
        <p:txBody>
          <a:bodyPr/>
          <a:lstStyle/>
          <a:p>
            <a:endParaRPr lang="tr-TR"/>
          </a:p>
        </p:txBody>
      </p:sp>
      <p:sp>
        <p:nvSpPr>
          <p:cNvPr id="5" name="Shape 2"/>
          <p:cNvSpPr/>
          <p:nvPr/>
        </p:nvSpPr>
        <p:spPr>
          <a:xfrm>
            <a:off x="1080790" y="1800701"/>
            <a:ext cx="575905" cy="22860"/>
          </a:xfrm>
          <a:prstGeom prst="roundRect">
            <a:avLst>
              <a:gd name="adj" fmla="val 352701"/>
            </a:avLst>
          </a:prstGeom>
          <a:solidFill>
            <a:srgbClr val="D6BADD"/>
          </a:solidFill>
          <a:ln/>
        </p:spPr>
        <p:txBody>
          <a:bodyPr/>
          <a:lstStyle/>
          <a:p>
            <a:endParaRPr lang="tr-TR"/>
          </a:p>
        </p:txBody>
      </p:sp>
      <p:sp>
        <p:nvSpPr>
          <p:cNvPr id="6" name="Shape 3"/>
          <p:cNvSpPr/>
          <p:nvPr/>
        </p:nvSpPr>
        <p:spPr>
          <a:xfrm>
            <a:off x="671810" y="1596271"/>
            <a:ext cx="431840" cy="431840"/>
          </a:xfrm>
          <a:prstGeom prst="roundRect">
            <a:avLst>
              <a:gd name="adj" fmla="val 18671"/>
            </a:avLst>
          </a:prstGeom>
          <a:solidFill>
            <a:srgbClr val="F0D4F7"/>
          </a:solidFill>
          <a:ln w="7620">
            <a:solidFill>
              <a:srgbClr val="D6BADD"/>
            </a:solidFill>
            <a:prstDash val="solid"/>
          </a:ln>
        </p:spPr>
        <p:txBody>
          <a:bodyPr/>
          <a:lstStyle/>
          <a:p>
            <a:endParaRPr lang="tr-TR"/>
          </a:p>
        </p:txBody>
      </p:sp>
      <p:pic>
        <p:nvPicPr>
          <p:cNvPr id="7" name="Image 1" descr="preencoded.png"/>
          <p:cNvPicPr>
            <a:picLocks noChangeAspect="1"/>
          </p:cNvPicPr>
          <p:nvPr/>
        </p:nvPicPr>
        <p:blipFill>
          <a:blip r:embed="rId4"/>
          <a:stretch>
            <a:fillRect/>
          </a:stretch>
        </p:blipFill>
        <p:spPr>
          <a:xfrm>
            <a:off x="752177" y="1642765"/>
            <a:ext cx="270986" cy="338733"/>
          </a:xfrm>
          <a:prstGeom prst="rect">
            <a:avLst/>
          </a:prstGeom>
        </p:spPr>
      </p:pic>
      <p:sp>
        <p:nvSpPr>
          <p:cNvPr id="8" name="Text 4"/>
          <p:cNvSpPr/>
          <p:nvPr/>
        </p:nvSpPr>
        <p:spPr>
          <a:xfrm>
            <a:off x="1847612" y="1572339"/>
            <a:ext cx="2258378" cy="282297"/>
          </a:xfrm>
          <a:prstGeom prst="rect">
            <a:avLst/>
          </a:prstGeom>
          <a:noFill/>
          <a:ln/>
        </p:spPr>
        <p:txBody>
          <a:bodyPr wrap="none" lIns="0" tIns="0" rIns="0" bIns="0" rtlCol="0" anchor="t"/>
          <a:lstStyle/>
          <a:p>
            <a:pPr marL="0" indent="0" algn="l">
              <a:lnSpc>
                <a:spcPts val="2200"/>
              </a:lnSpc>
              <a:buNone/>
            </a:pPr>
            <a:r>
              <a:rPr lang="en-US" sz="1750" kern="0" spc="-36"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Python</a:t>
            </a:r>
            <a:endParaRPr lang="en-US" sz="1750" dirty="0">
              <a:effectLst>
                <a:outerShdw blurRad="38100" dist="38100" dir="2700000" algn="tl">
                  <a:srgbClr val="000000">
                    <a:alpha val="43137"/>
                  </a:srgbClr>
                </a:outerShdw>
              </a:effectLst>
            </a:endParaRPr>
          </a:p>
        </p:txBody>
      </p:sp>
      <p:sp>
        <p:nvSpPr>
          <p:cNvPr id="9" name="Text 5"/>
          <p:cNvSpPr/>
          <p:nvPr/>
        </p:nvSpPr>
        <p:spPr>
          <a:xfrm>
            <a:off x="1847612" y="1969770"/>
            <a:ext cx="6624518" cy="614124"/>
          </a:xfrm>
          <a:prstGeom prst="rect">
            <a:avLst/>
          </a:prstGeom>
          <a:noFill/>
          <a:ln/>
        </p:spPr>
        <p:txBody>
          <a:bodyPr wrap="square" lIns="0" tIns="0" rIns="0" bIns="0" rtlCol="0" anchor="t"/>
          <a:lstStyle/>
          <a:p>
            <a:pPr marL="0" indent="0" algn="l">
              <a:lnSpc>
                <a:spcPts val="2400"/>
              </a:lnSpc>
              <a:buNone/>
            </a:pPr>
            <a:r>
              <a:rPr lang="en-US" sz="1500" kern="0" spc="-30" dirty="0">
                <a:solidFill>
                  <a:srgbClr val="272525"/>
                </a:solidFill>
                <a:latin typeface="Source Sans Pro" pitchFamily="34" charset="0"/>
                <a:ea typeface="Source Sans Pro" pitchFamily="34" charset="-122"/>
                <a:cs typeface="Source Sans Pro" pitchFamily="34" charset="-120"/>
              </a:rPr>
              <a:t>Veri bilimi, makine öğrenimi ve web geliştirme alanlarında popülerdir. Basit sözdizimi ve geniş kütüphane desteği sunar.</a:t>
            </a:r>
            <a:endParaRPr lang="en-US" sz="1500" dirty="0"/>
          </a:p>
        </p:txBody>
      </p:sp>
      <p:sp>
        <p:nvSpPr>
          <p:cNvPr id="10" name="Shape 6"/>
          <p:cNvSpPr/>
          <p:nvPr/>
        </p:nvSpPr>
        <p:spPr>
          <a:xfrm>
            <a:off x="1080790" y="3388043"/>
            <a:ext cx="575905" cy="22860"/>
          </a:xfrm>
          <a:prstGeom prst="roundRect">
            <a:avLst>
              <a:gd name="adj" fmla="val 352701"/>
            </a:avLst>
          </a:prstGeom>
          <a:solidFill>
            <a:srgbClr val="D6BADD"/>
          </a:solidFill>
          <a:ln/>
        </p:spPr>
        <p:txBody>
          <a:bodyPr/>
          <a:lstStyle/>
          <a:p>
            <a:endParaRPr lang="tr-TR"/>
          </a:p>
        </p:txBody>
      </p:sp>
      <p:sp>
        <p:nvSpPr>
          <p:cNvPr id="11" name="Shape 7"/>
          <p:cNvSpPr/>
          <p:nvPr/>
        </p:nvSpPr>
        <p:spPr>
          <a:xfrm>
            <a:off x="671810" y="3183612"/>
            <a:ext cx="431840" cy="431840"/>
          </a:xfrm>
          <a:prstGeom prst="roundRect">
            <a:avLst>
              <a:gd name="adj" fmla="val 18671"/>
            </a:avLst>
          </a:prstGeom>
          <a:solidFill>
            <a:srgbClr val="F0D4F7"/>
          </a:solidFill>
          <a:ln w="7620">
            <a:solidFill>
              <a:srgbClr val="D6BADD"/>
            </a:solidFill>
            <a:prstDash val="solid"/>
          </a:ln>
        </p:spPr>
        <p:txBody>
          <a:bodyPr/>
          <a:lstStyle/>
          <a:p>
            <a:endParaRPr lang="tr-TR"/>
          </a:p>
        </p:txBody>
      </p:sp>
      <p:pic>
        <p:nvPicPr>
          <p:cNvPr id="12" name="Image 2" descr="preencoded.png"/>
          <p:cNvPicPr>
            <a:picLocks noChangeAspect="1"/>
          </p:cNvPicPr>
          <p:nvPr/>
        </p:nvPicPr>
        <p:blipFill>
          <a:blip r:embed="rId5"/>
          <a:stretch>
            <a:fillRect/>
          </a:stretch>
        </p:blipFill>
        <p:spPr>
          <a:xfrm>
            <a:off x="752177" y="3230106"/>
            <a:ext cx="270986" cy="338733"/>
          </a:xfrm>
          <a:prstGeom prst="rect">
            <a:avLst/>
          </a:prstGeom>
        </p:spPr>
      </p:pic>
      <p:sp>
        <p:nvSpPr>
          <p:cNvPr id="13" name="Text 8"/>
          <p:cNvSpPr/>
          <p:nvPr/>
        </p:nvSpPr>
        <p:spPr>
          <a:xfrm>
            <a:off x="1847612" y="3159681"/>
            <a:ext cx="2258378" cy="282297"/>
          </a:xfrm>
          <a:prstGeom prst="rect">
            <a:avLst/>
          </a:prstGeom>
          <a:noFill/>
          <a:ln/>
        </p:spPr>
        <p:txBody>
          <a:bodyPr wrap="none" lIns="0" tIns="0" rIns="0" bIns="0" rtlCol="0" anchor="t"/>
          <a:lstStyle/>
          <a:p>
            <a:pPr marL="0" indent="0" algn="l">
              <a:lnSpc>
                <a:spcPts val="2200"/>
              </a:lnSpc>
              <a:buNone/>
            </a:pPr>
            <a:r>
              <a:rPr lang="en-US" sz="1750" kern="0" spc="-36"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JavaScript</a:t>
            </a:r>
            <a:endParaRPr lang="en-US" sz="1750" dirty="0">
              <a:effectLst>
                <a:outerShdw blurRad="38100" dist="38100" dir="2700000" algn="tl">
                  <a:srgbClr val="000000">
                    <a:alpha val="43137"/>
                  </a:srgbClr>
                </a:outerShdw>
              </a:effectLst>
            </a:endParaRPr>
          </a:p>
        </p:txBody>
      </p:sp>
      <p:sp>
        <p:nvSpPr>
          <p:cNvPr id="14" name="Text 9"/>
          <p:cNvSpPr/>
          <p:nvPr/>
        </p:nvSpPr>
        <p:spPr>
          <a:xfrm>
            <a:off x="1847612" y="3557111"/>
            <a:ext cx="6624518" cy="614124"/>
          </a:xfrm>
          <a:prstGeom prst="rect">
            <a:avLst/>
          </a:prstGeom>
          <a:noFill/>
          <a:ln/>
        </p:spPr>
        <p:txBody>
          <a:bodyPr wrap="square" lIns="0" tIns="0" rIns="0" bIns="0" rtlCol="0" anchor="t"/>
          <a:lstStyle/>
          <a:p>
            <a:pPr marL="0" indent="0" algn="l">
              <a:lnSpc>
                <a:spcPts val="2400"/>
              </a:lnSpc>
              <a:buNone/>
            </a:pPr>
            <a:r>
              <a:rPr lang="en-US" sz="1500" kern="0" spc="-30" dirty="0">
                <a:solidFill>
                  <a:srgbClr val="272525"/>
                </a:solidFill>
                <a:latin typeface="Source Sans Pro" pitchFamily="34" charset="0"/>
                <a:ea typeface="Source Sans Pro" pitchFamily="34" charset="-122"/>
                <a:cs typeface="Source Sans Pro" pitchFamily="34" charset="-120"/>
              </a:rPr>
              <a:t>Web tarayıcılarında çalışır ve dinamik web sayfaları oluşturmak için kullanılır. Node.js ile sunucu tarafında da kullanılabilir.</a:t>
            </a:r>
            <a:endParaRPr lang="en-US" sz="1500" dirty="0"/>
          </a:p>
        </p:txBody>
      </p:sp>
      <p:sp>
        <p:nvSpPr>
          <p:cNvPr id="15" name="Shape 10"/>
          <p:cNvSpPr/>
          <p:nvPr/>
        </p:nvSpPr>
        <p:spPr>
          <a:xfrm>
            <a:off x="1080790" y="4975384"/>
            <a:ext cx="575905" cy="22860"/>
          </a:xfrm>
          <a:prstGeom prst="roundRect">
            <a:avLst>
              <a:gd name="adj" fmla="val 352701"/>
            </a:avLst>
          </a:prstGeom>
          <a:solidFill>
            <a:srgbClr val="D6BADD"/>
          </a:solidFill>
          <a:ln/>
        </p:spPr>
        <p:txBody>
          <a:bodyPr/>
          <a:lstStyle/>
          <a:p>
            <a:endParaRPr lang="tr-TR"/>
          </a:p>
        </p:txBody>
      </p:sp>
      <p:sp>
        <p:nvSpPr>
          <p:cNvPr id="16" name="Shape 11"/>
          <p:cNvSpPr/>
          <p:nvPr/>
        </p:nvSpPr>
        <p:spPr>
          <a:xfrm>
            <a:off x="671810" y="4770953"/>
            <a:ext cx="431840" cy="431840"/>
          </a:xfrm>
          <a:prstGeom prst="roundRect">
            <a:avLst>
              <a:gd name="adj" fmla="val 18671"/>
            </a:avLst>
          </a:prstGeom>
          <a:solidFill>
            <a:srgbClr val="F0D4F7"/>
          </a:solidFill>
          <a:ln w="7620">
            <a:solidFill>
              <a:srgbClr val="D6BADD"/>
            </a:solidFill>
            <a:prstDash val="solid"/>
          </a:ln>
        </p:spPr>
        <p:txBody>
          <a:bodyPr/>
          <a:lstStyle/>
          <a:p>
            <a:endParaRPr lang="tr-TR"/>
          </a:p>
        </p:txBody>
      </p:sp>
      <p:pic>
        <p:nvPicPr>
          <p:cNvPr id="17" name="Image 3" descr="preencoded.png"/>
          <p:cNvPicPr>
            <a:picLocks noChangeAspect="1"/>
          </p:cNvPicPr>
          <p:nvPr/>
        </p:nvPicPr>
        <p:blipFill>
          <a:blip r:embed="rId6"/>
          <a:stretch>
            <a:fillRect/>
          </a:stretch>
        </p:blipFill>
        <p:spPr>
          <a:xfrm>
            <a:off x="752177" y="4817447"/>
            <a:ext cx="270986" cy="338733"/>
          </a:xfrm>
          <a:prstGeom prst="rect">
            <a:avLst/>
          </a:prstGeom>
        </p:spPr>
      </p:pic>
      <p:sp>
        <p:nvSpPr>
          <p:cNvPr id="18" name="Text 12"/>
          <p:cNvSpPr/>
          <p:nvPr/>
        </p:nvSpPr>
        <p:spPr>
          <a:xfrm>
            <a:off x="1847612" y="4747022"/>
            <a:ext cx="2258378" cy="282297"/>
          </a:xfrm>
          <a:prstGeom prst="rect">
            <a:avLst/>
          </a:prstGeom>
          <a:noFill/>
          <a:ln/>
        </p:spPr>
        <p:txBody>
          <a:bodyPr wrap="none" lIns="0" tIns="0" rIns="0" bIns="0" rtlCol="0" anchor="t"/>
          <a:lstStyle/>
          <a:p>
            <a:pPr marL="0" indent="0" algn="l">
              <a:lnSpc>
                <a:spcPts val="2200"/>
              </a:lnSpc>
              <a:buNone/>
            </a:pPr>
            <a:r>
              <a:rPr lang="en-US" sz="1750" kern="0" spc="-36"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Kotlin</a:t>
            </a:r>
            <a:endParaRPr lang="en-US" sz="1750" dirty="0">
              <a:effectLst>
                <a:outerShdw blurRad="38100" dist="38100" dir="2700000" algn="tl">
                  <a:srgbClr val="000000">
                    <a:alpha val="43137"/>
                  </a:srgbClr>
                </a:outerShdw>
              </a:effectLst>
            </a:endParaRPr>
          </a:p>
        </p:txBody>
      </p:sp>
      <p:sp>
        <p:nvSpPr>
          <p:cNvPr id="19" name="Text 13"/>
          <p:cNvSpPr/>
          <p:nvPr/>
        </p:nvSpPr>
        <p:spPr>
          <a:xfrm>
            <a:off x="1847612" y="5144453"/>
            <a:ext cx="6624518" cy="614124"/>
          </a:xfrm>
          <a:prstGeom prst="rect">
            <a:avLst/>
          </a:prstGeom>
          <a:noFill/>
          <a:ln/>
        </p:spPr>
        <p:txBody>
          <a:bodyPr wrap="square" lIns="0" tIns="0" rIns="0" bIns="0" rtlCol="0" anchor="t"/>
          <a:lstStyle/>
          <a:p>
            <a:pPr marL="0" indent="0" algn="l">
              <a:lnSpc>
                <a:spcPts val="2400"/>
              </a:lnSpc>
              <a:buNone/>
            </a:pPr>
            <a:r>
              <a:rPr lang="en-US" sz="1500" kern="0" spc="-30" dirty="0">
                <a:solidFill>
                  <a:srgbClr val="272525"/>
                </a:solidFill>
                <a:latin typeface="Source Sans Pro" pitchFamily="34" charset="0"/>
                <a:ea typeface="Source Sans Pro" pitchFamily="34" charset="-122"/>
                <a:cs typeface="Source Sans Pro" pitchFamily="34" charset="-120"/>
              </a:rPr>
              <a:t>Android uygulama geliştirme için Google tarafından desteklenir. Java ile uyumlu ve daha güvenli bir alternatiftir.</a:t>
            </a:r>
            <a:endParaRPr lang="en-US" sz="1500" dirty="0"/>
          </a:p>
        </p:txBody>
      </p:sp>
      <p:sp>
        <p:nvSpPr>
          <p:cNvPr id="20" name="Text 14"/>
          <p:cNvSpPr/>
          <p:nvPr/>
        </p:nvSpPr>
        <p:spPr>
          <a:xfrm>
            <a:off x="671870" y="6166366"/>
            <a:ext cx="7800261" cy="1535311"/>
          </a:xfrm>
          <a:prstGeom prst="rect">
            <a:avLst/>
          </a:prstGeom>
          <a:noFill/>
          <a:ln/>
        </p:spPr>
        <p:txBody>
          <a:bodyPr wrap="square" lIns="0" tIns="0" rIns="0" bIns="0" rtlCol="0" anchor="t"/>
          <a:lstStyle/>
          <a:p>
            <a:pPr marL="0" indent="0" algn="just">
              <a:lnSpc>
                <a:spcPts val="2400"/>
              </a:lnSpc>
              <a:buNone/>
            </a:pPr>
            <a:r>
              <a:rPr lang="en-US" sz="1500" kern="0" spc="-30" dirty="0">
                <a:solidFill>
                  <a:srgbClr val="272525"/>
                </a:solidFill>
                <a:latin typeface="Source Sans Pro" pitchFamily="34" charset="0"/>
                <a:ea typeface="Source Sans Pro" pitchFamily="34" charset="-122"/>
                <a:cs typeface="Source Sans Pro" pitchFamily="34" charset="-120"/>
              </a:rPr>
              <a:t>Yazılım geliştirme dünyası sürekli değişmekte ve gelişmektedir. Bu değişimlere ayak uydurmak için, güncel programlama dillerini ve teknolojilerini yakından takip etmek gerekmektedir. Python, JavaScript ve Kotlin gibi diller, modern yazılım projelerinde sıklıkla kullanılmaktadır. Bu dillerin sunduğu özellikler ve avantajlar, geliştiricilerin daha verimli ve etkili bir şekilde çalışmasını sağlamaktadır.</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0539" y="601385"/>
            <a:ext cx="8214652" cy="1233964"/>
          </a:xfrm>
          <a:prstGeom prst="rect">
            <a:avLst/>
          </a:prstGeom>
          <a:noFill/>
          <a:ln/>
        </p:spPr>
        <p:txBody>
          <a:bodyPr wrap="square" lIns="0" tIns="0" rIns="0" bIns="0" rtlCol="0" anchor="t"/>
          <a:lstStyle/>
          <a:p>
            <a:pPr marL="0" indent="0" algn="l">
              <a:lnSpc>
                <a:spcPts val="4850"/>
              </a:lnSpc>
              <a:buNone/>
            </a:pPr>
            <a:r>
              <a:rPr lang="en-US" sz="3850" kern="0" spc="-78"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Popüler Frameworkler ve Kullanım Alanları</a:t>
            </a:r>
            <a:endParaRPr lang="en-US" sz="3850" dirty="0">
              <a:effectLst>
                <a:outerShdw blurRad="38100" dist="38100" dir="2700000" algn="tl">
                  <a:srgbClr val="000000">
                    <a:alpha val="43137"/>
                  </a:srgbClr>
                </a:outerShdw>
              </a:effectLst>
            </a:endParaRPr>
          </a:p>
        </p:txBody>
      </p:sp>
      <p:sp>
        <p:nvSpPr>
          <p:cNvPr id="4" name="Shape 1"/>
          <p:cNvSpPr/>
          <p:nvPr/>
        </p:nvSpPr>
        <p:spPr>
          <a:xfrm>
            <a:off x="6220539" y="2385893"/>
            <a:ext cx="471964" cy="471964"/>
          </a:xfrm>
          <a:prstGeom prst="roundRect">
            <a:avLst>
              <a:gd name="adj" fmla="val 18668"/>
            </a:avLst>
          </a:prstGeom>
          <a:solidFill>
            <a:srgbClr val="F0D4F7"/>
          </a:solidFill>
          <a:ln w="7620">
            <a:solidFill>
              <a:srgbClr val="D6BADD"/>
            </a:solidFill>
            <a:prstDash val="solid"/>
          </a:ln>
        </p:spPr>
        <p:txBody>
          <a:bodyPr/>
          <a:lstStyle/>
          <a:p>
            <a:endParaRPr lang="tr-TR"/>
          </a:p>
        </p:txBody>
      </p:sp>
      <p:sp>
        <p:nvSpPr>
          <p:cNvPr id="5" name="Text 2"/>
          <p:cNvSpPr/>
          <p:nvPr/>
        </p:nvSpPr>
        <p:spPr>
          <a:xfrm>
            <a:off x="6902172" y="2385893"/>
            <a:ext cx="2467928" cy="308491"/>
          </a:xfrm>
          <a:prstGeom prst="rect">
            <a:avLst/>
          </a:prstGeom>
          <a:noFill/>
          <a:ln/>
        </p:spPr>
        <p:txBody>
          <a:bodyPr wrap="none" lIns="0" tIns="0" rIns="0" bIns="0" rtlCol="0" anchor="t"/>
          <a:lstStyle/>
          <a:p>
            <a:pPr marL="0" indent="0" algn="l">
              <a:lnSpc>
                <a:spcPts val="2400"/>
              </a:lnSpc>
              <a:buNone/>
            </a:pPr>
            <a:r>
              <a:rPr lang="en-US" sz="1900" kern="0" spc="-39"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React</a:t>
            </a:r>
            <a:endParaRPr lang="en-US" sz="1900" dirty="0">
              <a:effectLst>
                <a:outerShdw blurRad="38100" dist="38100" dir="2700000" algn="tl">
                  <a:srgbClr val="000000">
                    <a:alpha val="43137"/>
                  </a:srgbClr>
                </a:outerShdw>
              </a:effectLst>
            </a:endParaRPr>
          </a:p>
        </p:txBody>
      </p:sp>
      <p:sp>
        <p:nvSpPr>
          <p:cNvPr id="6" name="Text 3"/>
          <p:cNvSpPr/>
          <p:nvPr/>
        </p:nvSpPr>
        <p:spPr>
          <a:xfrm>
            <a:off x="6902172" y="2820233"/>
            <a:ext cx="3051453" cy="1342549"/>
          </a:xfrm>
          <a:prstGeom prst="rect">
            <a:avLst/>
          </a:prstGeom>
          <a:noFill/>
          <a:ln/>
        </p:spPr>
        <p:txBody>
          <a:bodyPr wrap="square" lIns="0" tIns="0" rIns="0" bIns="0" rtlCol="0" anchor="t"/>
          <a:lstStyle/>
          <a:p>
            <a:pPr marL="0" indent="0" algn="l">
              <a:lnSpc>
                <a:spcPts val="2600"/>
              </a:lnSpc>
              <a:buNone/>
            </a:pPr>
            <a:r>
              <a:rPr lang="en-US" sz="1650" kern="0" spc="-33" dirty="0">
                <a:solidFill>
                  <a:srgbClr val="272525"/>
                </a:solidFill>
                <a:latin typeface="Source Sans Pro" pitchFamily="34" charset="0"/>
                <a:ea typeface="Source Sans Pro" pitchFamily="34" charset="-122"/>
                <a:cs typeface="Source Sans Pro" pitchFamily="34" charset="-120"/>
              </a:rPr>
              <a:t>Facebook tarafından geliştirilen, kullanıcı arayüzleri oluşturmak için kullanılan bir JavaScript kütüphanesidir.</a:t>
            </a:r>
            <a:endParaRPr lang="en-US" sz="1650" dirty="0"/>
          </a:p>
        </p:txBody>
      </p:sp>
      <p:sp>
        <p:nvSpPr>
          <p:cNvPr id="7" name="Shape 4"/>
          <p:cNvSpPr/>
          <p:nvPr/>
        </p:nvSpPr>
        <p:spPr>
          <a:xfrm>
            <a:off x="10163294" y="2385893"/>
            <a:ext cx="471964" cy="471964"/>
          </a:xfrm>
          <a:prstGeom prst="roundRect">
            <a:avLst>
              <a:gd name="adj" fmla="val 18668"/>
            </a:avLst>
          </a:prstGeom>
          <a:solidFill>
            <a:srgbClr val="F0D4F7"/>
          </a:solidFill>
          <a:ln w="7620">
            <a:solidFill>
              <a:srgbClr val="D6BADD"/>
            </a:solidFill>
            <a:prstDash val="solid"/>
          </a:ln>
        </p:spPr>
        <p:txBody>
          <a:bodyPr/>
          <a:lstStyle/>
          <a:p>
            <a:endParaRPr lang="tr-TR"/>
          </a:p>
        </p:txBody>
      </p:sp>
      <p:sp>
        <p:nvSpPr>
          <p:cNvPr id="8" name="Text 5"/>
          <p:cNvSpPr/>
          <p:nvPr/>
        </p:nvSpPr>
        <p:spPr>
          <a:xfrm>
            <a:off x="10844927" y="2385893"/>
            <a:ext cx="2467928" cy="308491"/>
          </a:xfrm>
          <a:prstGeom prst="rect">
            <a:avLst/>
          </a:prstGeom>
          <a:noFill/>
          <a:ln/>
        </p:spPr>
        <p:txBody>
          <a:bodyPr wrap="none" lIns="0" tIns="0" rIns="0" bIns="0" rtlCol="0" anchor="t"/>
          <a:lstStyle/>
          <a:p>
            <a:pPr marL="0" indent="0" algn="l">
              <a:lnSpc>
                <a:spcPts val="2400"/>
              </a:lnSpc>
              <a:buNone/>
            </a:pPr>
            <a:r>
              <a:rPr lang="en-US" sz="1900" kern="0" spc="-39"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Angular</a:t>
            </a:r>
            <a:endParaRPr lang="en-US" sz="1900" dirty="0">
              <a:effectLst>
                <a:outerShdw blurRad="38100" dist="38100" dir="2700000" algn="tl">
                  <a:srgbClr val="000000">
                    <a:alpha val="43137"/>
                  </a:srgbClr>
                </a:outerShdw>
              </a:effectLst>
            </a:endParaRPr>
          </a:p>
        </p:txBody>
      </p:sp>
      <p:sp>
        <p:nvSpPr>
          <p:cNvPr id="9" name="Text 6"/>
          <p:cNvSpPr/>
          <p:nvPr/>
        </p:nvSpPr>
        <p:spPr>
          <a:xfrm>
            <a:off x="10844927" y="2820233"/>
            <a:ext cx="3051453" cy="1342549"/>
          </a:xfrm>
          <a:prstGeom prst="rect">
            <a:avLst/>
          </a:prstGeom>
          <a:noFill/>
          <a:ln/>
        </p:spPr>
        <p:txBody>
          <a:bodyPr wrap="square" lIns="0" tIns="0" rIns="0" bIns="0" rtlCol="0" anchor="t"/>
          <a:lstStyle/>
          <a:p>
            <a:pPr marL="0" indent="0" algn="l">
              <a:lnSpc>
                <a:spcPts val="2600"/>
              </a:lnSpc>
              <a:buNone/>
            </a:pPr>
            <a:r>
              <a:rPr lang="en-US" sz="1650" kern="0" spc="-33" dirty="0">
                <a:solidFill>
                  <a:srgbClr val="272525"/>
                </a:solidFill>
                <a:latin typeface="Source Sans Pro" pitchFamily="34" charset="0"/>
                <a:ea typeface="Source Sans Pro" pitchFamily="34" charset="-122"/>
                <a:cs typeface="Source Sans Pro" pitchFamily="34" charset="-120"/>
              </a:rPr>
              <a:t>Google tarafından geliştirilen, karmaşık web uygulamaları oluşturmak için kullanılan bir framework'tür.</a:t>
            </a:r>
            <a:endParaRPr lang="en-US" sz="1650" dirty="0"/>
          </a:p>
        </p:txBody>
      </p:sp>
      <p:sp>
        <p:nvSpPr>
          <p:cNvPr id="10" name="Shape 7"/>
          <p:cNvSpPr/>
          <p:nvPr/>
        </p:nvSpPr>
        <p:spPr>
          <a:xfrm>
            <a:off x="6220539" y="4608433"/>
            <a:ext cx="471964" cy="471964"/>
          </a:xfrm>
          <a:prstGeom prst="roundRect">
            <a:avLst>
              <a:gd name="adj" fmla="val 18668"/>
            </a:avLst>
          </a:prstGeom>
          <a:solidFill>
            <a:srgbClr val="F0D4F7"/>
          </a:solidFill>
          <a:ln w="7620">
            <a:solidFill>
              <a:srgbClr val="D6BADD"/>
            </a:solidFill>
            <a:prstDash val="solid"/>
          </a:ln>
        </p:spPr>
        <p:txBody>
          <a:bodyPr/>
          <a:lstStyle/>
          <a:p>
            <a:endParaRPr lang="tr-TR"/>
          </a:p>
        </p:txBody>
      </p:sp>
      <p:sp>
        <p:nvSpPr>
          <p:cNvPr id="11" name="Text 8"/>
          <p:cNvSpPr/>
          <p:nvPr/>
        </p:nvSpPr>
        <p:spPr>
          <a:xfrm>
            <a:off x="6902172" y="4608433"/>
            <a:ext cx="2467928" cy="308491"/>
          </a:xfrm>
          <a:prstGeom prst="rect">
            <a:avLst/>
          </a:prstGeom>
          <a:noFill/>
          <a:ln/>
        </p:spPr>
        <p:txBody>
          <a:bodyPr wrap="none" lIns="0" tIns="0" rIns="0" bIns="0" rtlCol="0" anchor="t"/>
          <a:lstStyle/>
          <a:p>
            <a:pPr marL="0" indent="0" algn="l">
              <a:lnSpc>
                <a:spcPts val="2400"/>
              </a:lnSpc>
              <a:buNone/>
            </a:pPr>
            <a:r>
              <a:rPr lang="en-US" sz="1900" kern="0" spc="-39"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Vue.js</a:t>
            </a:r>
            <a:endParaRPr lang="en-US" sz="1900" dirty="0">
              <a:effectLst>
                <a:outerShdw blurRad="38100" dist="38100" dir="2700000" algn="tl">
                  <a:srgbClr val="000000">
                    <a:alpha val="43137"/>
                  </a:srgbClr>
                </a:outerShdw>
              </a:effectLst>
            </a:endParaRPr>
          </a:p>
        </p:txBody>
      </p:sp>
      <p:sp>
        <p:nvSpPr>
          <p:cNvPr id="12" name="Text 9"/>
          <p:cNvSpPr/>
          <p:nvPr/>
        </p:nvSpPr>
        <p:spPr>
          <a:xfrm>
            <a:off x="6902172" y="5042773"/>
            <a:ext cx="6994088" cy="671274"/>
          </a:xfrm>
          <a:prstGeom prst="rect">
            <a:avLst/>
          </a:prstGeom>
          <a:noFill/>
          <a:ln/>
        </p:spPr>
        <p:txBody>
          <a:bodyPr wrap="square" lIns="0" tIns="0" rIns="0" bIns="0" rtlCol="0" anchor="t"/>
          <a:lstStyle/>
          <a:p>
            <a:pPr marL="0" indent="0" algn="l">
              <a:lnSpc>
                <a:spcPts val="2600"/>
              </a:lnSpc>
              <a:buNone/>
            </a:pPr>
            <a:r>
              <a:rPr lang="en-US" sz="1650" kern="0" spc="-33" dirty="0">
                <a:solidFill>
                  <a:srgbClr val="272525"/>
                </a:solidFill>
                <a:latin typeface="Source Sans Pro" pitchFamily="34" charset="0"/>
                <a:ea typeface="Source Sans Pro" pitchFamily="34" charset="-122"/>
                <a:cs typeface="Source Sans Pro" pitchFamily="34" charset="-120"/>
              </a:rPr>
              <a:t>Basit ve anlaşılır yapısıyla dikkat çeken, kullanıcı arayüzleri oluşturmak için kullanılan bir JavaScript framework'tür.</a:t>
            </a:r>
            <a:endParaRPr lang="en-US" sz="1650" dirty="0"/>
          </a:p>
        </p:txBody>
      </p:sp>
      <p:sp>
        <p:nvSpPr>
          <p:cNvPr id="13" name="Text 10"/>
          <p:cNvSpPr/>
          <p:nvPr/>
        </p:nvSpPr>
        <p:spPr>
          <a:xfrm>
            <a:off x="6220539" y="5950029"/>
            <a:ext cx="7675721" cy="1678186"/>
          </a:xfrm>
          <a:prstGeom prst="rect">
            <a:avLst/>
          </a:prstGeom>
          <a:noFill/>
          <a:ln/>
        </p:spPr>
        <p:txBody>
          <a:bodyPr wrap="square" lIns="0" tIns="0" rIns="0" bIns="0" rtlCol="0" anchor="t"/>
          <a:lstStyle/>
          <a:p>
            <a:pPr marL="0" indent="0" algn="l">
              <a:lnSpc>
                <a:spcPts val="2600"/>
              </a:lnSpc>
              <a:buNone/>
            </a:pPr>
            <a:r>
              <a:rPr lang="en-US" sz="1650" kern="0" spc="-33" dirty="0">
                <a:solidFill>
                  <a:srgbClr val="272525"/>
                </a:solidFill>
                <a:latin typeface="Source Sans Pro" pitchFamily="34" charset="0"/>
                <a:ea typeface="Source Sans Pro" pitchFamily="34" charset="-122"/>
                <a:cs typeface="Source Sans Pro" pitchFamily="34" charset="-120"/>
              </a:rPr>
              <a:t>React, Angular ve Vue.js gibi frameworkler, web geliştirme süreçlerini önemli ölçüde kolaylaştırmaktadır. Bu frameworkler, geliştiricilere yeniden kullanılabilir bileşenler, veri yönetimi araçları ve test altyapısı gibi birçok avantaj sunar. Bu sayede, daha hızlı ve daha güvenilir web uygulamaları geliştirmek mümkün hale gelir. Ayrıca Spring Boot framework'ü, hızlı bir şekilde Java tabanlı uygulamalar geliştirmek için oldukça popülerdir.</a:t>
            </a:r>
            <a:endParaRPr lang="en-US" sz="1650" dirty="0"/>
          </a:p>
        </p:txBody>
      </p:sp>
      <p:sp>
        <p:nvSpPr>
          <p:cNvPr id="14" name="Text 4">
            <a:extLst>
              <a:ext uri="{FF2B5EF4-FFF2-40B4-BE49-F238E27FC236}">
                <a16:creationId xmlns:a16="http://schemas.microsoft.com/office/drawing/2014/main" id="{2B150697-9AB8-1389-31C5-2E00BFFB2EAB}"/>
              </a:ext>
            </a:extLst>
          </p:cNvPr>
          <p:cNvSpPr/>
          <p:nvPr/>
        </p:nvSpPr>
        <p:spPr>
          <a:xfrm>
            <a:off x="12280979" y="7784939"/>
            <a:ext cx="2327587" cy="418862"/>
          </a:xfrm>
          <a:prstGeom prst="rect">
            <a:avLst/>
          </a:prstGeom>
          <a:solidFill>
            <a:srgbClr val="FFFFFF"/>
          </a:solidFill>
          <a:ln/>
        </p:spPr>
        <p:txBody>
          <a:bodyPr wrap="none" lIns="0" tIns="0" rIns="0" bIns="0" rtlCol="0" anchor="t"/>
          <a:lstStyle/>
          <a:p>
            <a:pPr marL="0" indent="0" algn="ctr">
              <a:lnSpc>
                <a:spcPts val="3250"/>
              </a:lnSpc>
              <a:buNone/>
            </a:pPr>
            <a:r>
              <a:rPr lang="tr-TR"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Dr.</a:t>
            </a:r>
            <a:r>
              <a:rPr lang="en-US"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 Yüksel  Yurtay</a:t>
            </a:r>
            <a:endParaRPr lang="en-US" sz="1600" dirty="0">
              <a:solidFill>
                <a:schemeClr val="accent1">
                  <a:lumMod val="40000"/>
                  <a:lumOff val="60000"/>
                </a:schemeClr>
              </a:solidFill>
              <a:latin typeface="Eras Medium ITC" panose="020B06020305040208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44736" y="585430"/>
            <a:ext cx="8680252" cy="625793"/>
          </a:xfrm>
          <a:prstGeom prst="rect">
            <a:avLst/>
          </a:prstGeom>
          <a:noFill/>
          <a:ln/>
        </p:spPr>
        <p:txBody>
          <a:bodyPr wrap="none" lIns="0" tIns="0" rIns="0" bIns="0" rtlCol="0" anchor="t"/>
          <a:lstStyle/>
          <a:p>
            <a:pPr marL="0" indent="0" algn="l">
              <a:lnSpc>
                <a:spcPts val="4900"/>
              </a:lnSpc>
              <a:buNone/>
            </a:pPr>
            <a:r>
              <a:rPr lang="en-US" sz="3900" kern="0" spc="-79"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Platform Bağımsız Uygulama Geliştirme</a:t>
            </a:r>
            <a:endParaRPr lang="en-US" sz="3900" dirty="0">
              <a:effectLst>
                <a:outerShdw blurRad="38100" dist="38100" dir="2700000" algn="tl">
                  <a:srgbClr val="000000">
                    <a:alpha val="43137"/>
                  </a:srgbClr>
                </a:outerShdw>
              </a:effectLst>
            </a:endParaRPr>
          </a:p>
        </p:txBody>
      </p:sp>
      <p:pic>
        <p:nvPicPr>
          <p:cNvPr id="3" name="Image 0" descr="preencoded.png"/>
          <p:cNvPicPr>
            <a:picLocks noChangeAspect="1"/>
          </p:cNvPicPr>
          <p:nvPr/>
        </p:nvPicPr>
        <p:blipFill>
          <a:blip r:embed="rId3"/>
          <a:stretch>
            <a:fillRect/>
          </a:stretch>
        </p:blipFill>
        <p:spPr>
          <a:xfrm>
            <a:off x="2945725" y="1636752"/>
            <a:ext cx="2168247" cy="1546860"/>
          </a:xfrm>
          <a:prstGeom prst="rect">
            <a:avLst/>
          </a:prstGeom>
        </p:spPr>
      </p:pic>
      <p:sp>
        <p:nvSpPr>
          <p:cNvPr id="4" name="Text 1"/>
          <p:cNvSpPr/>
          <p:nvPr/>
        </p:nvSpPr>
        <p:spPr>
          <a:xfrm>
            <a:off x="3880247" y="2423160"/>
            <a:ext cx="299204" cy="373975"/>
          </a:xfrm>
          <a:prstGeom prst="rect">
            <a:avLst/>
          </a:prstGeom>
          <a:noFill/>
          <a:ln/>
        </p:spPr>
        <p:txBody>
          <a:bodyPr wrap="none" lIns="0" tIns="0" rIns="0" bIns="0" rtlCol="0" anchor="t"/>
          <a:lstStyle/>
          <a:p>
            <a:pPr marL="0" indent="0" algn="ctr">
              <a:lnSpc>
                <a:spcPts val="3750"/>
              </a:lnSpc>
              <a:buNone/>
            </a:pPr>
            <a:r>
              <a:rPr lang="en-US" sz="2350" kern="0" spc="-42"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350" dirty="0"/>
          </a:p>
        </p:txBody>
      </p:sp>
      <p:sp>
        <p:nvSpPr>
          <p:cNvPr id="5" name="Text 2"/>
          <p:cNvSpPr/>
          <p:nvPr/>
        </p:nvSpPr>
        <p:spPr>
          <a:xfrm>
            <a:off x="5326737" y="2019657"/>
            <a:ext cx="2503289" cy="312896"/>
          </a:xfrm>
          <a:prstGeom prst="rect">
            <a:avLst/>
          </a:prstGeom>
          <a:noFill/>
          <a:ln/>
        </p:spPr>
        <p:txBody>
          <a:bodyPr wrap="none" lIns="0" tIns="0" rIns="0" bIns="0" rtlCol="0" anchor="t"/>
          <a:lstStyle/>
          <a:p>
            <a:pPr marL="0" indent="0" algn="l">
              <a:lnSpc>
                <a:spcPts val="2450"/>
              </a:lnSpc>
              <a:buNone/>
            </a:pPr>
            <a:r>
              <a:rPr lang="en-US" sz="1950" kern="0" spc="-39"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Tek Kod Tabanı</a:t>
            </a:r>
            <a:endParaRPr lang="en-US" sz="1950" dirty="0">
              <a:effectLst>
                <a:outerShdw blurRad="38100" dist="38100" dir="2700000" algn="tl">
                  <a:srgbClr val="000000">
                    <a:alpha val="43137"/>
                  </a:srgbClr>
                </a:outerShdw>
              </a:effectLst>
            </a:endParaRPr>
          </a:p>
        </p:txBody>
      </p:sp>
      <p:sp>
        <p:nvSpPr>
          <p:cNvPr id="6" name="Text 3"/>
          <p:cNvSpPr/>
          <p:nvPr/>
        </p:nvSpPr>
        <p:spPr>
          <a:xfrm>
            <a:off x="5326737" y="2460188"/>
            <a:ext cx="6974919" cy="340400"/>
          </a:xfrm>
          <a:prstGeom prst="rect">
            <a:avLst/>
          </a:prstGeom>
          <a:noFill/>
          <a:ln/>
        </p:spPr>
        <p:txBody>
          <a:bodyPr wrap="none" lIns="0" tIns="0" rIns="0" bIns="0" rtlCol="0" anchor="t"/>
          <a:lstStyle/>
          <a:p>
            <a:pPr marL="0" indent="0" algn="l">
              <a:lnSpc>
                <a:spcPts val="2650"/>
              </a:lnSpc>
              <a:buNone/>
            </a:pPr>
            <a:r>
              <a:rPr lang="en-US" sz="1650" kern="0" spc="-34" dirty="0">
                <a:solidFill>
                  <a:srgbClr val="272525"/>
                </a:solidFill>
                <a:latin typeface="Source Sans Pro" pitchFamily="34" charset="0"/>
                <a:ea typeface="Source Sans Pro" pitchFamily="34" charset="-122"/>
                <a:cs typeface="Source Sans Pro" pitchFamily="34" charset="-120"/>
              </a:rPr>
              <a:t>Farklı platformlar için tek bir kod tabanı kullanarak geliştirme maliyetlerini düşürür.</a:t>
            </a:r>
            <a:endParaRPr lang="en-US" sz="1650" dirty="0"/>
          </a:p>
        </p:txBody>
      </p:sp>
      <p:sp>
        <p:nvSpPr>
          <p:cNvPr id="7" name="Shape 4"/>
          <p:cNvSpPr/>
          <p:nvPr/>
        </p:nvSpPr>
        <p:spPr>
          <a:xfrm>
            <a:off x="5167074" y="3200638"/>
            <a:ext cx="8665488" cy="11430"/>
          </a:xfrm>
          <a:prstGeom prst="roundRect">
            <a:avLst>
              <a:gd name="adj" fmla="val 781880"/>
            </a:avLst>
          </a:prstGeom>
          <a:solidFill>
            <a:srgbClr val="D6BADD"/>
          </a:solidFill>
          <a:ln/>
        </p:spPr>
        <p:txBody>
          <a:bodyPr/>
          <a:lstStyle/>
          <a:p>
            <a:endParaRPr lang="tr-TR"/>
          </a:p>
        </p:txBody>
      </p:sp>
      <p:pic>
        <p:nvPicPr>
          <p:cNvPr id="8" name="Image 1" descr="preencoded.png"/>
          <p:cNvPicPr>
            <a:picLocks noChangeAspect="1"/>
          </p:cNvPicPr>
          <p:nvPr/>
        </p:nvPicPr>
        <p:blipFill>
          <a:blip r:embed="rId4"/>
          <a:stretch>
            <a:fillRect/>
          </a:stretch>
        </p:blipFill>
        <p:spPr>
          <a:xfrm>
            <a:off x="1861661" y="3236714"/>
            <a:ext cx="4336494" cy="1546860"/>
          </a:xfrm>
          <a:prstGeom prst="rect">
            <a:avLst/>
          </a:prstGeom>
        </p:spPr>
      </p:pic>
      <p:sp>
        <p:nvSpPr>
          <p:cNvPr id="9" name="Text 5"/>
          <p:cNvSpPr/>
          <p:nvPr/>
        </p:nvSpPr>
        <p:spPr>
          <a:xfrm>
            <a:off x="3880247" y="3823097"/>
            <a:ext cx="299204" cy="373975"/>
          </a:xfrm>
          <a:prstGeom prst="rect">
            <a:avLst/>
          </a:prstGeom>
          <a:noFill/>
          <a:ln/>
        </p:spPr>
        <p:txBody>
          <a:bodyPr wrap="none" lIns="0" tIns="0" rIns="0" bIns="0" rtlCol="0" anchor="t"/>
          <a:lstStyle/>
          <a:p>
            <a:pPr marL="0" indent="0" algn="ctr">
              <a:lnSpc>
                <a:spcPts val="3750"/>
              </a:lnSpc>
              <a:buNone/>
            </a:pPr>
            <a:r>
              <a:rPr lang="en-US" sz="2350" kern="0" spc="-42"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350" dirty="0"/>
          </a:p>
        </p:txBody>
      </p:sp>
      <p:sp>
        <p:nvSpPr>
          <p:cNvPr id="10" name="Text 6"/>
          <p:cNvSpPr/>
          <p:nvPr/>
        </p:nvSpPr>
        <p:spPr>
          <a:xfrm>
            <a:off x="6410920" y="3619619"/>
            <a:ext cx="2503289" cy="312896"/>
          </a:xfrm>
          <a:prstGeom prst="rect">
            <a:avLst/>
          </a:prstGeom>
          <a:noFill/>
          <a:ln/>
        </p:spPr>
        <p:txBody>
          <a:bodyPr wrap="none" lIns="0" tIns="0" rIns="0" bIns="0" rtlCol="0" anchor="t"/>
          <a:lstStyle/>
          <a:p>
            <a:pPr marL="0" indent="0" algn="l">
              <a:lnSpc>
                <a:spcPts val="2450"/>
              </a:lnSpc>
              <a:buNone/>
            </a:pPr>
            <a:r>
              <a:rPr lang="en-US" sz="1950" kern="0" spc="-39"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Hızlı Geliştirme</a:t>
            </a:r>
            <a:endParaRPr lang="en-US" sz="1950" dirty="0">
              <a:effectLst>
                <a:outerShdw blurRad="38100" dist="38100" dir="2700000" algn="tl">
                  <a:srgbClr val="000000">
                    <a:alpha val="43137"/>
                  </a:srgbClr>
                </a:outerShdw>
              </a:effectLst>
            </a:endParaRPr>
          </a:p>
        </p:txBody>
      </p:sp>
      <p:sp>
        <p:nvSpPr>
          <p:cNvPr id="11" name="Text 7"/>
          <p:cNvSpPr/>
          <p:nvPr/>
        </p:nvSpPr>
        <p:spPr>
          <a:xfrm>
            <a:off x="6410920" y="4060150"/>
            <a:ext cx="6828473" cy="340400"/>
          </a:xfrm>
          <a:prstGeom prst="rect">
            <a:avLst/>
          </a:prstGeom>
          <a:noFill/>
          <a:ln/>
        </p:spPr>
        <p:txBody>
          <a:bodyPr wrap="none" lIns="0" tIns="0" rIns="0" bIns="0" rtlCol="0" anchor="t"/>
          <a:lstStyle/>
          <a:p>
            <a:pPr marL="0" indent="0" algn="l">
              <a:lnSpc>
                <a:spcPts val="2650"/>
              </a:lnSpc>
              <a:buNone/>
            </a:pPr>
            <a:r>
              <a:rPr lang="en-US" sz="1650" kern="0" spc="-34" dirty="0">
                <a:solidFill>
                  <a:srgbClr val="272525"/>
                </a:solidFill>
                <a:latin typeface="Source Sans Pro" pitchFamily="34" charset="0"/>
                <a:ea typeface="Source Sans Pro" pitchFamily="34" charset="-122"/>
                <a:cs typeface="Source Sans Pro" pitchFamily="34" charset="-120"/>
              </a:rPr>
              <a:t>Yeniden kullanılabilir bileşenler ve hızlı test süreçleri ile geliştirme süresini kısaltır.</a:t>
            </a:r>
            <a:endParaRPr lang="en-US" sz="1650" dirty="0"/>
          </a:p>
        </p:txBody>
      </p:sp>
      <p:sp>
        <p:nvSpPr>
          <p:cNvPr id="12" name="Shape 8"/>
          <p:cNvSpPr/>
          <p:nvPr/>
        </p:nvSpPr>
        <p:spPr>
          <a:xfrm>
            <a:off x="6251258" y="4800600"/>
            <a:ext cx="7581305" cy="11430"/>
          </a:xfrm>
          <a:prstGeom prst="roundRect">
            <a:avLst>
              <a:gd name="adj" fmla="val 781880"/>
            </a:avLst>
          </a:prstGeom>
          <a:solidFill>
            <a:srgbClr val="D6BADD"/>
          </a:solidFill>
          <a:ln/>
        </p:spPr>
        <p:txBody>
          <a:bodyPr/>
          <a:lstStyle/>
          <a:p>
            <a:endParaRPr lang="tr-TR"/>
          </a:p>
        </p:txBody>
      </p:sp>
      <p:pic>
        <p:nvPicPr>
          <p:cNvPr id="13" name="Image 2" descr="preencoded.png"/>
          <p:cNvPicPr>
            <a:picLocks noChangeAspect="1"/>
          </p:cNvPicPr>
          <p:nvPr/>
        </p:nvPicPr>
        <p:blipFill>
          <a:blip r:embed="rId5"/>
          <a:stretch>
            <a:fillRect/>
          </a:stretch>
        </p:blipFill>
        <p:spPr>
          <a:xfrm>
            <a:off x="777478" y="4836676"/>
            <a:ext cx="6504742" cy="1546860"/>
          </a:xfrm>
          <a:prstGeom prst="rect">
            <a:avLst/>
          </a:prstGeom>
        </p:spPr>
      </p:pic>
      <p:sp>
        <p:nvSpPr>
          <p:cNvPr id="14" name="Text 9"/>
          <p:cNvSpPr/>
          <p:nvPr/>
        </p:nvSpPr>
        <p:spPr>
          <a:xfrm>
            <a:off x="3880247" y="5423059"/>
            <a:ext cx="299204" cy="373975"/>
          </a:xfrm>
          <a:prstGeom prst="rect">
            <a:avLst/>
          </a:prstGeom>
          <a:noFill/>
          <a:ln/>
        </p:spPr>
        <p:txBody>
          <a:bodyPr wrap="none" lIns="0" tIns="0" rIns="0" bIns="0" rtlCol="0" anchor="t"/>
          <a:lstStyle/>
          <a:p>
            <a:pPr marL="0" indent="0" algn="ctr">
              <a:lnSpc>
                <a:spcPts val="3750"/>
              </a:lnSpc>
              <a:buNone/>
            </a:pPr>
            <a:r>
              <a:rPr lang="en-US" sz="2350" kern="0" spc="-42"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350" dirty="0"/>
          </a:p>
        </p:txBody>
      </p:sp>
      <p:sp>
        <p:nvSpPr>
          <p:cNvPr id="15" name="Text 10"/>
          <p:cNvSpPr/>
          <p:nvPr/>
        </p:nvSpPr>
        <p:spPr>
          <a:xfrm>
            <a:off x="7494984" y="5049441"/>
            <a:ext cx="2503289" cy="312896"/>
          </a:xfrm>
          <a:prstGeom prst="rect">
            <a:avLst/>
          </a:prstGeom>
          <a:noFill/>
          <a:ln/>
        </p:spPr>
        <p:txBody>
          <a:bodyPr wrap="none" lIns="0" tIns="0" rIns="0" bIns="0" rtlCol="0" anchor="t"/>
          <a:lstStyle/>
          <a:p>
            <a:pPr marL="0" indent="0" algn="l">
              <a:lnSpc>
                <a:spcPts val="2450"/>
              </a:lnSpc>
              <a:buNone/>
            </a:pPr>
            <a:r>
              <a:rPr lang="en-US" sz="1950" kern="0" spc="-39"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Geniş Kitleye Erişim</a:t>
            </a:r>
            <a:endParaRPr lang="en-US" sz="1950" dirty="0">
              <a:effectLst>
                <a:outerShdw blurRad="38100" dist="38100" dir="2700000" algn="tl">
                  <a:srgbClr val="000000">
                    <a:alpha val="43137"/>
                  </a:srgbClr>
                </a:outerShdw>
              </a:effectLst>
            </a:endParaRPr>
          </a:p>
        </p:txBody>
      </p:sp>
      <p:sp>
        <p:nvSpPr>
          <p:cNvPr id="16" name="Text 11"/>
          <p:cNvSpPr/>
          <p:nvPr/>
        </p:nvSpPr>
        <p:spPr>
          <a:xfrm>
            <a:off x="7494984" y="5489972"/>
            <a:ext cx="6177915" cy="680799"/>
          </a:xfrm>
          <a:prstGeom prst="rect">
            <a:avLst/>
          </a:prstGeom>
          <a:noFill/>
          <a:ln/>
        </p:spPr>
        <p:txBody>
          <a:bodyPr wrap="square" lIns="0" tIns="0" rIns="0" bIns="0" rtlCol="0" anchor="t"/>
          <a:lstStyle/>
          <a:p>
            <a:pPr marL="0" indent="0" algn="l">
              <a:lnSpc>
                <a:spcPts val="2650"/>
              </a:lnSpc>
              <a:buNone/>
            </a:pPr>
            <a:r>
              <a:rPr lang="en-US" sz="1650" kern="0" spc="-34" dirty="0">
                <a:solidFill>
                  <a:srgbClr val="272525"/>
                </a:solidFill>
                <a:latin typeface="Source Sans Pro" pitchFamily="34" charset="0"/>
                <a:ea typeface="Source Sans Pro" pitchFamily="34" charset="-122"/>
                <a:cs typeface="Source Sans Pro" pitchFamily="34" charset="-120"/>
              </a:rPr>
              <a:t>iOS ve Android gibi farklı platformlarda aynı anda yayın yaparak daha geniş bir kullanıcı kitlesine ulaşır.</a:t>
            </a:r>
            <a:endParaRPr lang="en-US" sz="1650" dirty="0"/>
          </a:p>
        </p:txBody>
      </p:sp>
      <p:sp>
        <p:nvSpPr>
          <p:cNvPr id="17" name="Text 12"/>
          <p:cNvSpPr/>
          <p:nvPr/>
        </p:nvSpPr>
        <p:spPr>
          <a:xfrm>
            <a:off x="744736" y="6622852"/>
            <a:ext cx="13140928" cy="1021199"/>
          </a:xfrm>
          <a:prstGeom prst="rect">
            <a:avLst/>
          </a:prstGeom>
          <a:noFill/>
          <a:ln/>
        </p:spPr>
        <p:txBody>
          <a:bodyPr wrap="square" lIns="0" tIns="0" rIns="0" bIns="0" rtlCol="0" anchor="t"/>
          <a:lstStyle/>
          <a:p>
            <a:pPr marL="0" indent="0" algn="l">
              <a:lnSpc>
                <a:spcPts val="2650"/>
              </a:lnSpc>
              <a:buNone/>
            </a:pPr>
            <a:r>
              <a:rPr lang="en-US" sz="1650" kern="0" spc="-34" dirty="0">
                <a:solidFill>
                  <a:srgbClr val="272525"/>
                </a:solidFill>
                <a:latin typeface="Source Sans Pro" pitchFamily="34" charset="0"/>
                <a:ea typeface="Source Sans Pro" pitchFamily="34" charset="-122"/>
                <a:cs typeface="Source Sans Pro" pitchFamily="34" charset="-120"/>
              </a:rPr>
              <a:t>Flutter ve React Native gibi teknolojiler, platform bağımsız uygulama geliştirme konusunda önemli çözümler sunmaktadır. Bu teknolojiler sayesinde, tek bir kod tabanı ile hem iOS hem de Android platformları için uygulama geliştirmek mümkün hale gelir. Bu durum, geliştirme maliyetlerini düşürmenin yanı sıra, geliştirme süresini de kısaltır ve daha geniş bir kullanıcı kitlesine ulaşmayı sağlar.</a:t>
            </a:r>
            <a:endParaRPr lang="en-US" sz="1650" dirty="0"/>
          </a:p>
        </p:txBody>
      </p:sp>
      <p:sp>
        <p:nvSpPr>
          <p:cNvPr id="18" name="Text 4">
            <a:extLst>
              <a:ext uri="{FF2B5EF4-FFF2-40B4-BE49-F238E27FC236}">
                <a16:creationId xmlns:a16="http://schemas.microsoft.com/office/drawing/2014/main" id="{97308E80-4274-7FA2-E783-2D987301BCA4}"/>
              </a:ext>
            </a:extLst>
          </p:cNvPr>
          <p:cNvSpPr/>
          <p:nvPr/>
        </p:nvSpPr>
        <p:spPr>
          <a:xfrm>
            <a:off x="12280979" y="7784939"/>
            <a:ext cx="2327587" cy="418862"/>
          </a:xfrm>
          <a:prstGeom prst="rect">
            <a:avLst/>
          </a:prstGeom>
          <a:solidFill>
            <a:srgbClr val="FFFFFF"/>
          </a:solidFill>
          <a:ln/>
        </p:spPr>
        <p:txBody>
          <a:bodyPr wrap="none" lIns="0" tIns="0" rIns="0" bIns="0" rtlCol="0" anchor="t"/>
          <a:lstStyle/>
          <a:p>
            <a:pPr marL="0" indent="0" algn="ctr">
              <a:lnSpc>
                <a:spcPts val="3250"/>
              </a:lnSpc>
              <a:buNone/>
            </a:pPr>
            <a:r>
              <a:rPr lang="tr-TR"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Dr.</a:t>
            </a:r>
            <a:r>
              <a:rPr lang="en-US"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 Yüksel  Yurtay</a:t>
            </a:r>
            <a:endParaRPr lang="en-US" sz="1600" dirty="0">
              <a:solidFill>
                <a:schemeClr val="accent1">
                  <a:lumMod val="40000"/>
                  <a:lumOff val="60000"/>
                </a:schemeClr>
              </a:solidFill>
              <a:latin typeface="Eras Medium ITC" panose="020B06020305040208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1993" y="694253"/>
            <a:ext cx="6476048" cy="589955"/>
          </a:xfrm>
          <a:prstGeom prst="rect">
            <a:avLst/>
          </a:prstGeom>
          <a:noFill/>
          <a:ln/>
        </p:spPr>
        <p:txBody>
          <a:bodyPr wrap="none" lIns="0" tIns="0" rIns="0" bIns="0" rtlCol="0" anchor="t"/>
          <a:lstStyle/>
          <a:p>
            <a:pPr marL="0" indent="0" algn="l">
              <a:lnSpc>
                <a:spcPts val="4600"/>
              </a:lnSpc>
              <a:buNone/>
            </a:pPr>
            <a:r>
              <a:rPr lang="en-US" sz="3700" kern="0" spc="-74"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Sürüm Kontrol Sistemleri ve Git</a:t>
            </a:r>
            <a:endParaRPr lang="en-US" sz="3700" dirty="0">
              <a:effectLst>
                <a:outerShdw blurRad="38100" dist="38100" dir="2700000" algn="tl">
                  <a:srgbClr val="000000">
                    <a:alpha val="43137"/>
                  </a:srgbClr>
                </a:outerShdw>
              </a:effectLst>
            </a:endParaRPr>
          </a:p>
        </p:txBody>
      </p:sp>
      <p:pic>
        <p:nvPicPr>
          <p:cNvPr id="4" name="Image 1" descr="preencoded.png"/>
          <p:cNvPicPr>
            <a:picLocks noChangeAspect="1"/>
          </p:cNvPicPr>
          <p:nvPr/>
        </p:nvPicPr>
        <p:blipFill>
          <a:blip r:embed="rId4"/>
          <a:stretch>
            <a:fillRect/>
          </a:stretch>
        </p:blipFill>
        <p:spPr>
          <a:xfrm>
            <a:off x="701993" y="1584960"/>
            <a:ext cx="1002863" cy="1458158"/>
          </a:xfrm>
          <a:prstGeom prst="rect">
            <a:avLst/>
          </a:prstGeom>
        </p:spPr>
      </p:pic>
      <p:sp>
        <p:nvSpPr>
          <p:cNvPr id="5" name="Text 1"/>
          <p:cNvSpPr/>
          <p:nvPr/>
        </p:nvSpPr>
        <p:spPr>
          <a:xfrm>
            <a:off x="2005608" y="1785461"/>
            <a:ext cx="2359700" cy="294918"/>
          </a:xfrm>
          <a:prstGeom prst="rect">
            <a:avLst/>
          </a:prstGeom>
          <a:noFill/>
          <a:ln/>
        </p:spPr>
        <p:txBody>
          <a:bodyPr wrap="none" lIns="0" tIns="0" rIns="0" bIns="0" rtlCol="0" anchor="t"/>
          <a:lstStyle/>
          <a:p>
            <a:pPr marL="0" indent="0" algn="l">
              <a:lnSpc>
                <a:spcPts val="2300"/>
              </a:lnSpc>
              <a:buNone/>
            </a:pPr>
            <a:r>
              <a:rPr lang="en-US" sz="1850" kern="0" spc="-37"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Branching</a:t>
            </a:r>
            <a:endParaRPr lang="en-US" sz="1850" dirty="0">
              <a:effectLst>
                <a:outerShdw blurRad="38100" dist="38100" dir="2700000" algn="tl">
                  <a:srgbClr val="000000">
                    <a:alpha val="43137"/>
                  </a:srgbClr>
                </a:outerShdw>
              </a:effectLst>
            </a:endParaRPr>
          </a:p>
        </p:txBody>
      </p:sp>
      <p:sp>
        <p:nvSpPr>
          <p:cNvPr id="6" name="Text 2"/>
          <p:cNvSpPr/>
          <p:nvPr/>
        </p:nvSpPr>
        <p:spPr>
          <a:xfrm>
            <a:off x="2005608" y="2200632"/>
            <a:ext cx="6436400" cy="641985"/>
          </a:xfrm>
          <a:prstGeom prst="rect">
            <a:avLst/>
          </a:prstGeom>
          <a:noFill/>
          <a:ln/>
        </p:spPr>
        <p:txBody>
          <a:bodyPr wrap="square" lIns="0" tIns="0" rIns="0" bIns="0" rtlCol="0" anchor="t"/>
          <a:lstStyle/>
          <a:p>
            <a:pPr marL="0" indent="0" algn="l">
              <a:lnSpc>
                <a:spcPts val="2500"/>
              </a:lnSpc>
              <a:buNone/>
            </a:pPr>
            <a:r>
              <a:rPr lang="en-US" sz="1550" kern="0" spc="-32" dirty="0">
                <a:solidFill>
                  <a:srgbClr val="272525"/>
                </a:solidFill>
                <a:latin typeface="Source Sans Pro" pitchFamily="34" charset="0"/>
                <a:ea typeface="Source Sans Pro" pitchFamily="34" charset="-122"/>
                <a:cs typeface="Source Sans Pro" pitchFamily="34" charset="-120"/>
              </a:rPr>
              <a:t>Farklı özellikler veya düzeltmeler için ayrı branchler oluşturarak, ana kod tabanını korur.</a:t>
            </a:r>
            <a:endParaRPr lang="en-US" sz="1550" dirty="0"/>
          </a:p>
        </p:txBody>
      </p:sp>
      <p:pic>
        <p:nvPicPr>
          <p:cNvPr id="7" name="Image 2" descr="preencoded.png"/>
          <p:cNvPicPr>
            <a:picLocks noChangeAspect="1"/>
          </p:cNvPicPr>
          <p:nvPr/>
        </p:nvPicPr>
        <p:blipFill>
          <a:blip r:embed="rId5"/>
          <a:stretch>
            <a:fillRect/>
          </a:stretch>
        </p:blipFill>
        <p:spPr>
          <a:xfrm>
            <a:off x="701993" y="3043118"/>
            <a:ext cx="1002863" cy="1458158"/>
          </a:xfrm>
          <a:prstGeom prst="rect">
            <a:avLst/>
          </a:prstGeom>
        </p:spPr>
      </p:pic>
      <p:sp>
        <p:nvSpPr>
          <p:cNvPr id="8" name="Text 3"/>
          <p:cNvSpPr/>
          <p:nvPr/>
        </p:nvSpPr>
        <p:spPr>
          <a:xfrm>
            <a:off x="2005608" y="3243620"/>
            <a:ext cx="2359700" cy="294918"/>
          </a:xfrm>
          <a:prstGeom prst="rect">
            <a:avLst/>
          </a:prstGeom>
          <a:noFill/>
          <a:ln/>
        </p:spPr>
        <p:txBody>
          <a:bodyPr wrap="none" lIns="0" tIns="0" rIns="0" bIns="0" rtlCol="0" anchor="t"/>
          <a:lstStyle/>
          <a:p>
            <a:pPr marL="0" indent="0" algn="l">
              <a:lnSpc>
                <a:spcPts val="2300"/>
              </a:lnSpc>
              <a:buNone/>
            </a:pPr>
            <a:r>
              <a:rPr lang="en-US" sz="1850" kern="0" spc="-37"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Pull Request</a:t>
            </a:r>
            <a:endParaRPr lang="en-US" sz="1850" dirty="0">
              <a:effectLst>
                <a:outerShdw blurRad="38100" dist="38100" dir="2700000" algn="tl">
                  <a:srgbClr val="000000">
                    <a:alpha val="43137"/>
                  </a:srgbClr>
                </a:outerShdw>
              </a:effectLst>
            </a:endParaRPr>
          </a:p>
        </p:txBody>
      </p:sp>
      <p:sp>
        <p:nvSpPr>
          <p:cNvPr id="9" name="Text 4"/>
          <p:cNvSpPr/>
          <p:nvPr/>
        </p:nvSpPr>
        <p:spPr>
          <a:xfrm>
            <a:off x="2005608" y="3658791"/>
            <a:ext cx="6436400" cy="641985"/>
          </a:xfrm>
          <a:prstGeom prst="rect">
            <a:avLst/>
          </a:prstGeom>
          <a:noFill/>
          <a:ln/>
        </p:spPr>
        <p:txBody>
          <a:bodyPr wrap="square" lIns="0" tIns="0" rIns="0" bIns="0" rtlCol="0" anchor="t"/>
          <a:lstStyle/>
          <a:p>
            <a:pPr marL="0" indent="0" algn="l">
              <a:lnSpc>
                <a:spcPts val="2500"/>
              </a:lnSpc>
              <a:buNone/>
            </a:pPr>
            <a:r>
              <a:rPr lang="en-US" sz="1550" kern="0" spc="-32" dirty="0">
                <a:solidFill>
                  <a:srgbClr val="272525"/>
                </a:solidFill>
                <a:latin typeface="Source Sans Pro" pitchFamily="34" charset="0"/>
                <a:ea typeface="Source Sans Pro" pitchFamily="34" charset="-122"/>
                <a:cs typeface="Source Sans Pro" pitchFamily="34" charset="-120"/>
              </a:rPr>
              <a:t>Branchlerde yapılan değişiklikleri ana </a:t>
            </a:r>
            <a:r>
              <a:rPr lang="en-US" sz="1550" kern="0" spc="-32" dirty="0" err="1">
                <a:solidFill>
                  <a:srgbClr val="272525"/>
                </a:solidFill>
                <a:latin typeface="Source Sans Pro" pitchFamily="34" charset="0"/>
                <a:ea typeface="Source Sans Pro" pitchFamily="34" charset="-122"/>
                <a:cs typeface="Source Sans Pro" pitchFamily="34" charset="-120"/>
              </a:rPr>
              <a:t>kod</a:t>
            </a:r>
            <a:r>
              <a:rPr lang="en-US" sz="1550" kern="0" spc="-32" dirty="0">
                <a:solidFill>
                  <a:srgbClr val="272525"/>
                </a:solidFill>
                <a:latin typeface="Source Sans Pro" pitchFamily="34" charset="0"/>
                <a:ea typeface="Source Sans Pro" pitchFamily="34" charset="-122"/>
                <a:cs typeface="Source Sans Pro" pitchFamily="34" charset="-120"/>
              </a:rPr>
              <a:t> </a:t>
            </a:r>
            <a:r>
              <a:rPr lang="en-US" sz="1550" kern="0" spc="-32" dirty="0" err="1">
                <a:solidFill>
                  <a:srgbClr val="272525"/>
                </a:solidFill>
                <a:latin typeface="Source Sans Pro" pitchFamily="34" charset="0"/>
                <a:ea typeface="Source Sans Pro" pitchFamily="34" charset="-122"/>
                <a:cs typeface="Source Sans Pro" pitchFamily="34" charset="-120"/>
              </a:rPr>
              <a:t>tabanına</a:t>
            </a:r>
            <a:r>
              <a:rPr lang="tr-TR" sz="1550" kern="0" spc="-32" dirty="0">
                <a:solidFill>
                  <a:srgbClr val="272525"/>
                </a:solidFill>
                <a:latin typeface="Source Sans Pro" pitchFamily="34" charset="0"/>
                <a:ea typeface="Source Sans Pro" pitchFamily="34" charset="-122"/>
                <a:cs typeface="Source Sans Pro" pitchFamily="34" charset="-120"/>
              </a:rPr>
              <a:t> </a:t>
            </a:r>
            <a:r>
              <a:rPr lang="en-US" sz="1550" kern="0" spc="-32" dirty="0">
                <a:solidFill>
                  <a:srgbClr val="272525"/>
                </a:solidFill>
                <a:latin typeface="Source Sans Pro" pitchFamily="34" charset="0"/>
                <a:ea typeface="Source Sans Pro" pitchFamily="34" charset="-122"/>
                <a:cs typeface="Source Sans Pro" pitchFamily="34" charset="-120"/>
              </a:rPr>
              <a:t>Merge etmeden önce gözden geçirme ve onaylama sürecidir.</a:t>
            </a:r>
            <a:endParaRPr lang="en-US" sz="1550" dirty="0"/>
          </a:p>
        </p:txBody>
      </p:sp>
      <p:pic>
        <p:nvPicPr>
          <p:cNvPr id="10" name="Image 3" descr="preencoded.png"/>
          <p:cNvPicPr>
            <a:picLocks noChangeAspect="1"/>
          </p:cNvPicPr>
          <p:nvPr/>
        </p:nvPicPr>
        <p:blipFill>
          <a:blip r:embed="rId6"/>
          <a:stretch>
            <a:fillRect/>
          </a:stretch>
        </p:blipFill>
        <p:spPr>
          <a:xfrm>
            <a:off x="701993" y="4501277"/>
            <a:ext cx="1002863" cy="1203365"/>
          </a:xfrm>
          <a:prstGeom prst="rect">
            <a:avLst/>
          </a:prstGeom>
        </p:spPr>
      </p:pic>
      <p:sp>
        <p:nvSpPr>
          <p:cNvPr id="11" name="Text 5"/>
          <p:cNvSpPr/>
          <p:nvPr/>
        </p:nvSpPr>
        <p:spPr>
          <a:xfrm>
            <a:off x="2005608" y="4701778"/>
            <a:ext cx="2359700" cy="294918"/>
          </a:xfrm>
          <a:prstGeom prst="rect">
            <a:avLst/>
          </a:prstGeom>
          <a:noFill/>
          <a:ln/>
        </p:spPr>
        <p:txBody>
          <a:bodyPr wrap="none" lIns="0" tIns="0" rIns="0" bIns="0" rtlCol="0" anchor="t"/>
          <a:lstStyle/>
          <a:p>
            <a:pPr marL="0" indent="0" algn="l">
              <a:lnSpc>
                <a:spcPts val="2300"/>
              </a:lnSpc>
              <a:buNone/>
            </a:pPr>
            <a:r>
              <a:rPr lang="en-US" sz="1850" kern="0" spc="-37"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Merge</a:t>
            </a:r>
            <a:endParaRPr lang="en-US" sz="1850" dirty="0">
              <a:effectLst>
                <a:outerShdw blurRad="38100" dist="38100" dir="2700000" algn="tl">
                  <a:srgbClr val="000000">
                    <a:alpha val="43137"/>
                  </a:srgbClr>
                </a:outerShdw>
              </a:effectLst>
            </a:endParaRPr>
          </a:p>
        </p:txBody>
      </p:sp>
      <p:sp>
        <p:nvSpPr>
          <p:cNvPr id="12" name="Text 6"/>
          <p:cNvSpPr/>
          <p:nvPr/>
        </p:nvSpPr>
        <p:spPr>
          <a:xfrm>
            <a:off x="2005608" y="5116949"/>
            <a:ext cx="6436400" cy="320992"/>
          </a:xfrm>
          <a:prstGeom prst="rect">
            <a:avLst/>
          </a:prstGeom>
          <a:noFill/>
          <a:ln/>
        </p:spPr>
        <p:txBody>
          <a:bodyPr wrap="none" lIns="0" tIns="0" rIns="0" bIns="0" rtlCol="0" anchor="t"/>
          <a:lstStyle/>
          <a:p>
            <a:pPr marL="0" indent="0" algn="l">
              <a:lnSpc>
                <a:spcPts val="2500"/>
              </a:lnSpc>
              <a:buNone/>
            </a:pPr>
            <a:r>
              <a:rPr lang="en-US" sz="1550" kern="0" spc="-32" dirty="0">
                <a:solidFill>
                  <a:srgbClr val="272525"/>
                </a:solidFill>
                <a:latin typeface="Source Sans Pro" pitchFamily="34" charset="0"/>
                <a:ea typeface="Source Sans Pro" pitchFamily="34" charset="-122"/>
                <a:cs typeface="Source Sans Pro" pitchFamily="34" charset="-120"/>
              </a:rPr>
              <a:t>Onaylanan değişiklikleri ana kod tabanına entegre etme işlemidir.</a:t>
            </a:r>
            <a:endParaRPr lang="en-US" sz="1550" dirty="0"/>
          </a:p>
        </p:txBody>
      </p:sp>
      <p:sp>
        <p:nvSpPr>
          <p:cNvPr id="13" name="Text 7"/>
          <p:cNvSpPr/>
          <p:nvPr/>
        </p:nvSpPr>
        <p:spPr>
          <a:xfrm>
            <a:off x="701993" y="5930265"/>
            <a:ext cx="7740015" cy="1604963"/>
          </a:xfrm>
          <a:prstGeom prst="rect">
            <a:avLst/>
          </a:prstGeom>
          <a:noFill/>
          <a:ln/>
        </p:spPr>
        <p:txBody>
          <a:bodyPr wrap="square" lIns="0" tIns="0" rIns="0" bIns="0" rtlCol="0" anchor="t"/>
          <a:lstStyle/>
          <a:p>
            <a:pPr marL="0" indent="0" algn="l">
              <a:lnSpc>
                <a:spcPts val="2500"/>
              </a:lnSpc>
              <a:buNone/>
            </a:pPr>
            <a:r>
              <a:rPr lang="en-US" sz="1550" kern="0" spc="-32" dirty="0">
                <a:solidFill>
                  <a:srgbClr val="272525"/>
                </a:solidFill>
                <a:latin typeface="Source Sans Pro" pitchFamily="34" charset="0"/>
                <a:ea typeface="Source Sans Pro" pitchFamily="34" charset="-122"/>
                <a:cs typeface="Source Sans Pro" pitchFamily="34" charset="-120"/>
              </a:rPr>
              <a:t>Git ve GitHub, sürüm kontrol sistemleri konusunda en popüler araçlardır. Git, kod değişikliklerini takip etmek, farklı versiyonları yönetmek ve işbirliği yapmak için kullanılır. GitHub ise, Git depolarını barındırmak, proje yönetimi yapmak ve diğer geliştiricilerle işbirliği yapmak için kullanılan bir platformdur. Branching stratejileri ve pull request yönetimi, kod kalitesini artırmak ve hataları en aza indirmek için önemlidir.</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73894" y="529471"/>
            <a:ext cx="4530804" cy="566261"/>
          </a:xfrm>
          <a:prstGeom prst="rect">
            <a:avLst/>
          </a:prstGeom>
          <a:noFill/>
          <a:ln/>
        </p:spPr>
        <p:txBody>
          <a:bodyPr wrap="none" lIns="0" tIns="0" rIns="0" bIns="0" rtlCol="0" anchor="t"/>
          <a:lstStyle/>
          <a:p>
            <a:pPr marL="0" indent="0" algn="l">
              <a:lnSpc>
                <a:spcPts val="4450"/>
              </a:lnSpc>
              <a:buNone/>
            </a:pPr>
            <a:r>
              <a:rPr lang="en-US" sz="3550" kern="0" spc="-71" dirty="0">
                <a:solidFill>
                  <a:srgbClr val="000000"/>
                </a:solidFill>
                <a:latin typeface="Source Serif Pro Semi Bold" pitchFamily="34" charset="0"/>
                <a:ea typeface="Source Serif Pro Semi Bold" pitchFamily="34" charset="-122"/>
                <a:cs typeface="Source Serif Pro Semi Bold" pitchFamily="34" charset="-120"/>
              </a:rPr>
              <a:t>CI/CD Süreçleri</a:t>
            </a:r>
            <a:endParaRPr lang="en-US" sz="3550" dirty="0"/>
          </a:p>
        </p:txBody>
      </p:sp>
      <p:pic>
        <p:nvPicPr>
          <p:cNvPr id="3" name="Image 0" descr="preencoded.png"/>
          <p:cNvPicPr>
            <a:picLocks noChangeAspect="1"/>
          </p:cNvPicPr>
          <p:nvPr/>
        </p:nvPicPr>
        <p:blipFill>
          <a:blip r:embed="rId3"/>
          <a:stretch>
            <a:fillRect/>
          </a:stretch>
        </p:blipFill>
        <p:spPr>
          <a:xfrm>
            <a:off x="3330416" y="2880479"/>
            <a:ext cx="7969567" cy="7969568"/>
          </a:xfrm>
          <a:prstGeom prst="rect">
            <a:avLst/>
          </a:prstGeom>
        </p:spPr>
      </p:pic>
      <p:sp>
        <p:nvSpPr>
          <p:cNvPr id="4" name="Text 1"/>
          <p:cNvSpPr/>
          <p:nvPr/>
        </p:nvSpPr>
        <p:spPr>
          <a:xfrm>
            <a:off x="4564440" y="5167848"/>
            <a:ext cx="324922" cy="406122"/>
          </a:xfrm>
          <a:prstGeom prst="rect">
            <a:avLst/>
          </a:prstGeom>
          <a:noFill/>
          <a:ln/>
        </p:spPr>
        <p:txBody>
          <a:bodyPr wrap="none" lIns="0" tIns="0" rIns="0" bIns="0" rtlCol="0" anchor="t"/>
          <a:lstStyle/>
          <a:p>
            <a:pPr marL="0" indent="0" algn="l">
              <a:lnSpc>
                <a:spcPts val="4050"/>
              </a:lnSpc>
              <a:buNone/>
            </a:pPr>
            <a:r>
              <a:rPr lang="en-US" sz="2550" kern="0" spc="-30"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550" dirty="0"/>
          </a:p>
        </p:txBody>
      </p:sp>
      <p:pic>
        <p:nvPicPr>
          <p:cNvPr id="5" name="Image 1" descr="preencoded.png"/>
          <p:cNvPicPr>
            <a:picLocks noChangeAspect="1"/>
          </p:cNvPicPr>
          <p:nvPr/>
        </p:nvPicPr>
        <p:blipFill>
          <a:blip r:embed="rId4"/>
          <a:stretch>
            <a:fillRect/>
          </a:stretch>
        </p:blipFill>
        <p:spPr>
          <a:xfrm>
            <a:off x="3330416" y="2880479"/>
            <a:ext cx="7969567" cy="7969568"/>
          </a:xfrm>
          <a:prstGeom prst="rect">
            <a:avLst/>
          </a:prstGeom>
        </p:spPr>
      </p:pic>
      <p:sp>
        <p:nvSpPr>
          <p:cNvPr id="6" name="Text 2"/>
          <p:cNvSpPr/>
          <p:nvPr/>
        </p:nvSpPr>
        <p:spPr>
          <a:xfrm>
            <a:off x="7152739" y="3673614"/>
            <a:ext cx="324922" cy="406122"/>
          </a:xfrm>
          <a:prstGeom prst="rect">
            <a:avLst/>
          </a:prstGeom>
          <a:noFill/>
          <a:ln/>
        </p:spPr>
        <p:txBody>
          <a:bodyPr wrap="none" lIns="0" tIns="0" rIns="0" bIns="0" rtlCol="0" anchor="t"/>
          <a:lstStyle/>
          <a:p>
            <a:pPr marL="0" indent="0" algn="l">
              <a:lnSpc>
                <a:spcPts val="4050"/>
              </a:lnSpc>
              <a:buNone/>
            </a:pPr>
            <a:r>
              <a:rPr lang="en-US" sz="2550" kern="0" spc="-30"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550" dirty="0"/>
          </a:p>
        </p:txBody>
      </p:sp>
      <p:pic>
        <p:nvPicPr>
          <p:cNvPr id="7" name="Image 2" descr="preencoded.png"/>
          <p:cNvPicPr>
            <a:picLocks noChangeAspect="1"/>
          </p:cNvPicPr>
          <p:nvPr/>
        </p:nvPicPr>
        <p:blipFill>
          <a:blip r:embed="rId5"/>
          <a:stretch>
            <a:fillRect/>
          </a:stretch>
        </p:blipFill>
        <p:spPr>
          <a:xfrm>
            <a:off x="3330416" y="2880479"/>
            <a:ext cx="7969567" cy="7969568"/>
          </a:xfrm>
          <a:prstGeom prst="rect">
            <a:avLst/>
          </a:prstGeom>
        </p:spPr>
      </p:pic>
      <p:sp>
        <p:nvSpPr>
          <p:cNvPr id="8" name="Text 3"/>
          <p:cNvSpPr/>
          <p:nvPr/>
        </p:nvSpPr>
        <p:spPr>
          <a:xfrm>
            <a:off x="9740920" y="5167848"/>
            <a:ext cx="324922" cy="406122"/>
          </a:xfrm>
          <a:prstGeom prst="rect">
            <a:avLst/>
          </a:prstGeom>
          <a:noFill/>
          <a:ln/>
        </p:spPr>
        <p:txBody>
          <a:bodyPr wrap="none" lIns="0" tIns="0" rIns="0" bIns="0" rtlCol="0" anchor="t"/>
          <a:lstStyle/>
          <a:p>
            <a:pPr marL="0" indent="0" algn="l">
              <a:lnSpc>
                <a:spcPts val="4050"/>
              </a:lnSpc>
              <a:buNone/>
            </a:pPr>
            <a:r>
              <a:rPr lang="en-US" sz="2550" kern="0" spc="-30"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550" dirty="0"/>
          </a:p>
        </p:txBody>
      </p:sp>
      <p:sp>
        <p:nvSpPr>
          <p:cNvPr id="9" name="Text 4"/>
          <p:cNvSpPr/>
          <p:nvPr/>
        </p:nvSpPr>
        <p:spPr>
          <a:xfrm>
            <a:off x="673894" y="7081838"/>
            <a:ext cx="13282613" cy="924044"/>
          </a:xfrm>
          <a:prstGeom prst="rect">
            <a:avLst/>
          </a:prstGeom>
          <a:noFill/>
          <a:ln/>
        </p:spPr>
        <p:txBody>
          <a:bodyPr wrap="square" lIns="0" tIns="0" rIns="0" bIns="0" rtlCol="0" anchor="t"/>
          <a:lstStyle/>
          <a:p>
            <a:pPr marL="0" indent="0" algn="l">
              <a:lnSpc>
                <a:spcPts val="2400"/>
              </a:lnSpc>
              <a:buNone/>
            </a:pPr>
            <a:r>
              <a:rPr lang="en-US" sz="1500" kern="0" spc="-30" dirty="0">
                <a:solidFill>
                  <a:srgbClr val="272525"/>
                </a:solidFill>
                <a:latin typeface="Source Sans Pro" pitchFamily="34" charset="0"/>
                <a:ea typeface="Source Sans Pro" pitchFamily="34" charset="-122"/>
                <a:cs typeface="Source Sans Pro" pitchFamily="34" charset="-120"/>
              </a:rPr>
              <a:t>Continuous Integration (CI) ve Continuous Deployment (CD) süreçleri, yazılım geliştirme süreçlerini hızlandırmak ve otomatikleştirmek için kullanılır. CI, kod değişikliklerinin sürekli olarak entegre edilmesini ve test edilmesini sağlarken, CD ise bu değişikliklerin otomatik olarak üretim ortamınaDeployment edilmesini sağlar. Bu süreçler, test, build veDeployment süreçlerinin otomatikleştirilmesiyle insan hatasını azaltır ve verimliliği artırır.</a:t>
            </a:r>
            <a:endParaRPr lang="en-US" sz="1500" dirty="0"/>
          </a:p>
        </p:txBody>
      </p:sp>
      <p:sp>
        <p:nvSpPr>
          <p:cNvPr id="10" name="Text 5"/>
          <p:cNvSpPr/>
          <p:nvPr/>
        </p:nvSpPr>
        <p:spPr>
          <a:xfrm>
            <a:off x="1642824" y="2676168"/>
            <a:ext cx="2297192" cy="283131"/>
          </a:xfrm>
          <a:prstGeom prst="rect">
            <a:avLst/>
          </a:prstGeom>
          <a:noFill/>
          <a:ln/>
        </p:spPr>
        <p:txBody>
          <a:bodyPr wrap="none" lIns="0" tIns="0" rIns="0" bIns="0" rtlCol="0" anchor="t"/>
          <a:lstStyle/>
          <a:p>
            <a:pPr marL="0" indent="0" algn="ctr">
              <a:lnSpc>
                <a:spcPts val="2200"/>
              </a:lnSpc>
              <a:buNone/>
            </a:pPr>
            <a:r>
              <a:rPr lang="en-US" sz="1750" kern="0" spc="-36" dirty="0">
                <a:solidFill>
                  <a:srgbClr val="000000"/>
                </a:solidFill>
                <a:latin typeface="Source Serif Pro Semi Bold" pitchFamily="34" charset="0"/>
                <a:ea typeface="Source Serif Pro Semi Bold" pitchFamily="34" charset="-122"/>
                <a:cs typeface="Source Serif Pro Semi Bold" pitchFamily="34" charset="-120"/>
              </a:rPr>
              <a:t>Continuous Integration</a:t>
            </a:r>
            <a:endParaRPr lang="en-US" sz="1750" dirty="0"/>
          </a:p>
        </p:txBody>
      </p:sp>
      <p:sp>
        <p:nvSpPr>
          <p:cNvPr id="11" name="Text 6"/>
          <p:cNvSpPr/>
          <p:nvPr/>
        </p:nvSpPr>
        <p:spPr>
          <a:xfrm>
            <a:off x="673894" y="3074789"/>
            <a:ext cx="4235053" cy="616029"/>
          </a:xfrm>
          <a:prstGeom prst="rect">
            <a:avLst/>
          </a:prstGeom>
          <a:noFill/>
          <a:ln/>
        </p:spPr>
        <p:txBody>
          <a:bodyPr wrap="square" lIns="0" tIns="0" rIns="0" bIns="0" rtlCol="0" anchor="t"/>
          <a:lstStyle/>
          <a:p>
            <a:pPr marL="0" indent="0" algn="ctr">
              <a:lnSpc>
                <a:spcPts val="2400"/>
              </a:lnSpc>
              <a:buNone/>
            </a:pPr>
            <a:r>
              <a:rPr lang="en-US" sz="1500" kern="0" spc="-30" dirty="0">
                <a:solidFill>
                  <a:srgbClr val="272525"/>
                </a:solidFill>
                <a:latin typeface="Source Sans Pro" pitchFamily="34" charset="0"/>
                <a:ea typeface="Source Sans Pro" pitchFamily="34" charset="-122"/>
                <a:cs typeface="Source Sans Pro" pitchFamily="34" charset="-120"/>
              </a:rPr>
              <a:t>Kod değişikliklerinin sürekli olarak entegre edilmesi ve test edilmesi sürecidir.</a:t>
            </a:r>
            <a:endParaRPr lang="en-US" sz="1500" dirty="0"/>
          </a:p>
        </p:txBody>
      </p:sp>
      <p:sp>
        <p:nvSpPr>
          <p:cNvPr id="12" name="Text 7"/>
          <p:cNvSpPr/>
          <p:nvPr/>
        </p:nvSpPr>
        <p:spPr>
          <a:xfrm>
            <a:off x="6117312" y="1480780"/>
            <a:ext cx="2395657" cy="283131"/>
          </a:xfrm>
          <a:prstGeom prst="rect">
            <a:avLst/>
          </a:prstGeom>
          <a:noFill/>
          <a:ln/>
        </p:spPr>
        <p:txBody>
          <a:bodyPr wrap="none" lIns="0" tIns="0" rIns="0" bIns="0" rtlCol="0" anchor="t"/>
          <a:lstStyle/>
          <a:p>
            <a:pPr marL="0" indent="0" algn="ctr">
              <a:lnSpc>
                <a:spcPts val="2200"/>
              </a:lnSpc>
              <a:buNone/>
            </a:pPr>
            <a:r>
              <a:rPr lang="en-US" sz="1750" kern="0" spc="-36" dirty="0">
                <a:solidFill>
                  <a:srgbClr val="000000"/>
                </a:solidFill>
                <a:latin typeface="Source Serif Pro Semi Bold" pitchFamily="34" charset="0"/>
                <a:ea typeface="Source Serif Pro Semi Bold" pitchFamily="34" charset="-122"/>
                <a:cs typeface="Source Serif Pro Semi Bold" pitchFamily="34" charset="-120"/>
              </a:rPr>
              <a:t>Continuous Deployment</a:t>
            </a:r>
            <a:endParaRPr lang="en-US" sz="1750" dirty="0"/>
          </a:p>
        </p:txBody>
      </p:sp>
      <p:sp>
        <p:nvSpPr>
          <p:cNvPr id="13" name="Text 8"/>
          <p:cNvSpPr/>
          <p:nvPr/>
        </p:nvSpPr>
        <p:spPr>
          <a:xfrm>
            <a:off x="5197673" y="1879402"/>
            <a:ext cx="4235053" cy="616029"/>
          </a:xfrm>
          <a:prstGeom prst="rect">
            <a:avLst/>
          </a:prstGeom>
          <a:noFill/>
          <a:ln/>
        </p:spPr>
        <p:txBody>
          <a:bodyPr wrap="square" lIns="0" tIns="0" rIns="0" bIns="0" rtlCol="0" anchor="t"/>
          <a:lstStyle/>
          <a:p>
            <a:pPr marL="0" indent="0" algn="ctr">
              <a:lnSpc>
                <a:spcPts val="2400"/>
              </a:lnSpc>
              <a:buNone/>
            </a:pPr>
            <a:r>
              <a:rPr lang="en-US" sz="1500" kern="0" spc="-30" dirty="0">
                <a:solidFill>
                  <a:srgbClr val="272525"/>
                </a:solidFill>
                <a:latin typeface="Source Sans Pro" pitchFamily="34" charset="0"/>
                <a:ea typeface="Source Sans Pro" pitchFamily="34" charset="-122"/>
                <a:cs typeface="Source Sans Pro" pitchFamily="34" charset="-120"/>
              </a:rPr>
              <a:t>Kod değişikliklerinin otomatik olarak </a:t>
            </a:r>
            <a:r>
              <a:rPr lang="en-US" sz="1500" kern="0" spc="-30" dirty="0" err="1">
                <a:solidFill>
                  <a:srgbClr val="272525"/>
                </a:solidFill>
                <a:latin typeface="Source Sans Pro" pitchFamily="34" charset="0"/>
                <a:ea typeface="Source Sans Pro" pitchFamily="34" charset="-122"/>
                <a:cs typeface="Source Sans Pro" pitchFamily="34" charset="-120"/>
              </a:rPr>
              <a:t>üretim</a:t>
            </a:r>
            <a:r>
              <a:rPr lang="en-US" sz="1500" kern="0" spc="-30" dirty="0">
                <a:solidFill>
                  <a:srgbClr val="272525"/>
                </a:solidFill>
                <a:latin typeface="Source Sans Pro" pitchFamily="34" charset="0"/>
                <a:ea typeface="Source Sans Pro" pitchFamily="34" charset="-122"/>
                <a:cs typeface="Source Sans Pro" pitchFamily="34" charset="-120"/>
              </a:rPr>
              <a:t> </a:t>
            </a:r>
            <a:r>
              <a:rPr lang="en-US" sz="1500" kern="0" spc="-30" dirty="0" err="1">
                <a:solidFill>
                  <a:srgbClr val="272525"/>
                </a:solidFill>
                <a:latin typeface="Source Sans Pro" pitchFamily="34" charset="0"/>
                <a:ea typeface="Source Sans Pro" pitchFamily="34" charset="-122"/>
                <a:cs typeface="Source Sans Pro" pitchFamily="34" charset="-120"/>
              </a:rPr>
              <a:t>ortamına</a:t>
            </a:r>
            <a:r>
              <a:rPr lang="tr-TR" sz="1500" kern="0" spc="-30" dirty="0">
                <a:solidFill>
                  <a:srgbClr val="272525"/>
                </a:solidFill>
                <a:latin typeface="Source Sans Pro" pitchFamily="34" charset="0"/>
                <a:ea typeface="Source Sans Pro" pitchFamily="34" charset="-122"/>
                <a:cs typeface="Source Sans Pro" pitchFamily="34" charset="-120"/>
              </a:rPr>
              <a:t> </a:t>
            </a:r>
            <a:r>
              <a:rPr lang="en-US" sz="1500" kern="0" spc="-30" dirty="0">
                <a:solidFill>
                  <a:srgbClr val="272525"/>
                </a:solidFill>
                <a:latin typeface="Source Sans Pro" pitchFamily="34" charset="0"/>
                <a:ea typeface="Source Sans Pro" pitchFamily="34" charset="-122"/>
                <a:cs typeface="Source Sans Pro" pitchFamily="34" charset="-120"/>
              </a:rPr>
              <a:t>Deployment edilmesi sürecidir.</a:t>
            </a:r>
            <a:endParaRPr lang="en-US" sz="1500" dirty="0"/>
          </a:p>
        </p:txBody>
      </p:sp>
      <p:sp>
        <p:nvSpPr>
          <p:cNvPr id="14" name="Text 9"/>
          <p:cNvSpPr/>
          <p:nvPr/>
        </p:nvSpPr>
        <p:spPr>
          <a:xfrm>
            <a:off x="10706219" y="2368153"/>
            <a:ext cx="2265402" cy="283131"/>
          </a:xfrm>
          <a:prstGeom prst="rect">
            <a:avLst/>
          </a:prstGeom>
          <a:noFill/>
          <a:ln/>
        </p:spPr>
        <p:txBody>
          <a:bodyPr wrap="none" lIns="0" tIns="0" rIns="0" bIns="0" rtlCol="0" anchor="t"/>
          <a:lstStyle/>
          <a:p>
            <a:pPr marL="0" indent="0" algn="ctr">
              <a:lnSpc>
                <a:spcPts val="2200"/>
              </a:lnSpc>
              <a:buNone/>
            </a:pPr>
            <a:r>
              <a:rPr lang="en-US" sz="1750" kern="0" spc="-36" dirty="0">
                <a:solidFill>
                  <a:srgbClr val="000000"/>
                </a:solidFill>
                <a:latin typeface="Source Serif Pro Semi Bold" pitchFamily="34" charset="0"/>
                <a:ea typeface="Source Serif Pro Semi Bold" pitchFamily="34" charset="-122"/>
                <a:cs typeface="Source Serif Pro Semi Bold" pitchFamily="34" charset="-120"/>
              </a:rPr>
              <a:t>Otomasyon</a:t>
            </a:r>
            <a:endParaRPr lang="en-US" sz="1750" dirty="0"/>
          </a:p>
        </p:txBody>
      </p:sp>
      <p:sp>
        <p:nvSpPr>
          <p:cNvPr id="15" name="Text 10"/>
          <p:cNvSpPr/>
          <p:nvPr/>
        </p:nvSpPr>
        <p:spPr>
          <a:xfrm>
            <a:off x="9721453" y="2766774"/>
            <a:ext cx="4235053" cy="924044"/>
          </a:xfrm>
          <a:prstGeom prst="rect">
            <a:avLst/>
          </a:prstGeom>
          <a:noFill/>
          <a:ln/>
        </p:spPr>
        <p:txBody>
          <a:bodyPr wrap="square" lIns="0" tIns="0" rIns="0" bIns="0" rtlCol="0" anchor="t"/>
          <a:lstStyle/>
          <a:p>
            <a:pPr marL="0" indent="0" algn="ctr">
              <a:lnSpc>
                <a:spcPts val="2400"/>
              </a:lnSpc>
              <a:buNone/>
            </a:pPr>
            <a:r>
              <a:rPr lang="en-US" sz="1500" kern="0" spc="-30" dirty="0">
                <a:solidFill>
                  <a:srgbClr val="272525"/>
                </a:solidFill>
                <a:latin typeface="Source Sans Pro" pitchFamily="34" charset="0"/>
                <a:ea typeface="Source Sans Pro" pitchFamily="34" charset="-122"/>
                <a:cs typeface="Source Sans Pro" pitchFamily="34" charset="-120"/>
              </a:rPr>
              <a:t>Test, build veDeployment süreçlerinin otomatikleştirilmesi, insan hatasını azaltır ve verimliliği artırır.</a:t>
            </a:r>
            <a:endParaRPr lang="en-US" sz="1500" dirty="0"/>
          </a:p>
        </p:txBody>
      </p:sp>
      <p:sp>
        <p:nvSpPr>
          <p:cNvPr id="16" name="Text 4">
            <a:extLst>
              <a:ext uri="{FF2B5EF4-FFF2-40B4-BE49-F238E27FC236}">
                <a16:creationId xmlns:a16="http://schemas.microsoft.com/office/drawing/2014/main" id="{C5710232-395A-59C0-EF05-6205BD2E8275}"/>
              </a:ext>
            </a:extLst>
          </p:cNvPr>
          <p:cNvSpPr/>
          <p:nvPr/>
        </p:nvSpPr>
        <p:spPr>
          <a:xfrm>
            <a:off x="12280979" y="7784939"/>
            <a:ext cx="2327587" cy="418862"/>
          </a:xfrm>
          <a:prstGeom prst="rect">
            <a:avLst/>
          </a:prstGeom>
          <a:solidFill>
            <a:srgbClr val="FFFFFF"/>
          </a:solidFill>
          <a:ln/>
        </p:spPr>
        <p:txBody>
          <a:bodyPr wrap="none" lIns="0" tIns="0" rIns="0" bIns="0" rtlCol="0" anchor="t"/>
          <a:lstStyle/>
          <a:p>
            <a:pPr marL="0" indent="0" algn="ctr">
              <a:lnSpc>
                <a:spcPts val="3250"/>
              </a:lnSpc>
              <a:buNone/>
            </a:pPr>
            <a:r>
              <a:rPr lang="tr-TR"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Dr.</a:t>
            </a:r>
            <a:r>
              <a:rPr lang="en-US"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 Yüksel  Yurtay</a:t>
            </a:r>
            <a:endParaRPr lang="en-US" sz="1600" dirty="0">
              <a:solidFill>
                <a:schemeClr val="accent1">
                  <a:lumMod val="40000"/>
                  <a:lumOff val="60000"/>
                </a:schemeClr>
              </a:solidFill>
              <a:latin typeface="Eras Medium ITC" panose="020B06020305040208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994529"/>
            <a:ext cx="7919204"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000000"/>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Otomatik Test ve Yazılım Kalitesi</a:t>
            </a:r>
            <a:endParaRPr lang="en-US" sz="4400" dirty="0">
              <a:effectLst>
                <a:outerShdw blurRad="38100" dist="38100" dir="2700000" algn="tl">
                  <a:srgbClr val="000000">
                    <a:alpha val="43137"/>
                  </a:srgbClr>
                </a:outerShdw>
              </a:effectLst>
            </a:endParaRPr>
          </a:p>
        </p:txBody>
      </p:sp>
      <p:sp>
        <p:nvSpPr>
          <p:cNvPr id="3" name="Shape 1"/>
          <p:cNvSpPr/>
          <p:nvPr/>
        </p:nvSpPr>
        <p:spPr>
          <a:xfrm>
            <a:off x="837724" y="2177296"/>
            <a:ext cx="4158734" cy="3256478"/>
          </a:xfrm>
          <a:prstGeom prst="roundRect">
            <a:avLst>
              <a:gd name="adj" fmla="val 3087"/>
            </a:avLst>
          </a:prstGeom>
          <a:solidFill>
            <a:srgbClr val="F0D4F7"/>
          </a:solidFill>
          <a:ln w="7620">
            <a:solidFill>
              <a:srgbClr val="D6BADD"/>
            </a:solidFill>
            <a:prstDash val="solid"/>
          </a:ln>
        </p:spPr>
        <p:txBody>
          <a:bodyPr/>
          <a:lstStyle/>
          <a:p>
            <a:endParaRPr lang="tr-TR"/>
          </a:p>
        </p:txBody>
      </p:sp>
      <p:sp>
        <p:nvSpPr>
          <p:cNvPr id="4" name="Text 2"/>
          <p:cNvSpPr/>
          <p:nvPr/>
        </p:nvSpPr>
        <p:spPr>
          <a:xfrm>
            <a:off x="1084659" y="2424232"/>
            <a:ext cx="3664863" cy="703898"/>
          </a:xfrm>
          <a:prstGeom prst="rect">
            <a:avLst/>
          </a:prstGeom>
          <a:noFill/>
          <a:ln/>
        </p:spPr>
        <p:txBody>
          <a:bodyPr wrap="squar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Test Driven Development (TDD)</a:t>
            </a:r>
            <a:endParaRPr lang="en-US" sz="2200" dirty="0">
              <a:effectLst>
                <a:outerShdw blurRad="38100" dist="38100" dir="2700000" algn="tl">
                  <a:srgbClr val="000000">
                    <a:alpha val="43137"/>
                  </a:srgbClr>
                </a:outerShdw>
              </a:effectLst>
            </a:endParaRPr>
          </a:p>
        </p:txBody>
      </p:sp>
      <p:sp>
        <p:nvSpPr>
          <p:cNvPr id="5" name="Text 3"/>
          <p:cNvSpPr/>
          <p:nvPr/>
        </p:nvSpPr>
        <p:spPr>
          <a:xfrm>
            <a:off x="1084659" y="3271718"/>
            <a:ext cx="3664863" cy="1915120"/>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Önce testlerin yazılması, ardından kodun testleri geçecek şekilde yazılması prensibine dayanır. Kodun daha sağlam ve test edilebilir olmasını sağlar.</a:t>
            </a:r>
            <a:endParaRPr lang="en-US" sz="1850" dirty="0"/>
          </a:p>
        </p:txBody>
      </p:sp>
      <p:sp>
        <p:nvSpPr>
          <p:cNvPr id="6" name="Shape 4"/>
          <p:cNvSpPr/>
          <p:nvPr/>
        </p:nvSpPr>
        <p:spPr>
          <a:xfrm>
            <a:off x="5235773" y="2177296"/>
            <a:ext cx="4158734" cy="3256478"/>
          </a:xfrm>
          <a:prstGeom prst="roundRect">
            <a:avLst>
              <a:gd name="adj" fmla="val 3087"/>
            </a:avLst>
          </a:prstGeom>
          <a:solidFill>
            <a:srgbClr val="F0D4F7"/>
          </a:solidFill>
          <a:ln w="7620">
            <a:solidFill>
              <a:srgbClr val="D6BADD"/>
            </a:solidFill>
            <a:prstDash val="solid"/>
          </a:ln>
        </p:spPr>
        <p:txBody>
          <a:bodyPr/>
          <a:lstStyle/>
          <a:p>
            <a:endParaRPr lang="tr-TR"/>
          </a:p>
        </p:txBody>
      </p:sp>
      <p:sp>
        <p:nvSpPr>
          <p:cNvPr id="7" name="Text 5"/>
          <p:cNvSpPr/>
          <p:nvPr/>
        </p:nvSpPr>
        <p:spPr>
          <a:xfrm>
            <a:off x="5482709" y="2424232"/>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Birim Testleri</a:t>
            </a:r>
            <a:endParaRPr lang="en-US" sz="2200" dirty="0">
              <a:effectLst>
                <a:outerShdw blurRad="38100" dist="38100" dir="2700000" algn="tl">
                  <a:srgbClr val="000000">
                    <a:alpha val="43137"/>
                  </a:srgbClr>
                </a:outerShdw>
              </a:effectLst>
            </a:endParaRPr>
          </a:p>
        </p:txBody>
      </p:sp>
      <p:sp>
        <p:nvSpPr>
          <p:cNvPr id="8" name="Text 6"/>
          <p:cNvSpPr/>
          <p:nvPr/>
        </p:nvSpPr>
        <p:spPr>
          <a:xfrm>
            <a:off x="5482709" y="2919770"/>
            <a:ext cx="3664863" cy="1532096"/>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Kodun en küçük parçalarının (fonksiyon, sınıf vb.) ayrı ayrı test edilmesidir. Hataların erken tespit edilmesini sağlar.</a:t>
            </a:r>
            <a:endParaRPr lang="en-US" sz="1850" dirty="0"/>
          </a:p>
        </p:txBody>
      </p:sp>
      <p:sp>
        <p:nvSpPr>
          <p:cNvPr id="9" name="Shape 7"/>
          <p:cNvSpPr/>
          <p:nvPr/>
        </p:nvSpPr>
        <p:spPr>
          <a:xfrm>
            <a:off x="9633823" y="2177296"/>
            <a:ext cx="4158734" cy="3256478"/>
          </a:xfrm>
          <a:prstGeom prst="roundRect">
            <a:avLst>
              <a:gd name="adj" fmla="val 3087"/>
            </a:avLst>
          </a:prstGeom>
          <a:solidFill>
            <a:srgbClr val="F0D4F7"/>
          </a:solidFill>
          <a:ln w="7620">
            <a:solidFill>
              <a:srgbClr val="D6BADD"/>
            </a:solidFill>
            <a:prstDash val="solid"/>
          </a:ln>
        </p:spPr>
        <p:txBody>
          <a:bodyPr/>
          <a:lstStyle/>
          <a:p>
            <a:endParaRPr lang="tr-TR"/>
          </a:p>
        </p:txBody>
      </p:sp>
      <p:sp>
        <p:nvSpPr>
          <p:cNvPr id="10" name="Text 8"/>
          <p:cNvSpPr/>
          <p:nvPr/>
        </p:nvSpPr>
        <p:spPr>
          <a:xfrm>
            <a:off x="9880759" y="2424232"/>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effectLst>
                  <a:outerShdw blurRad="38100" dist="38100" dir="2700000" algn="tl">
                    <a:srgbClr val="000000">
                      <a:alpha val="43137"/>
                    </a:srgbClr>
                  </a:outerShdw>
                </a:effectLst>
                <a:latin typeface="Source Serif Pro Semi Bold" pitchFamily="34" charset="0"/>
                <a:ea typeface="Source Serif Pro Semi Bold" pitchFamily="34" charset="-122"/>
                <a:cs typeface="Source Serif Pro Semi Bold" pitchFamily="34" charset="-120"/>
              </a:rPr>
              <a:t>Entegrasyon Testleri</a:t>
            </a:r>
            <a:endParaRPr lang="en-US" sz="2200" dirty="0">
              <a:effectLst>
                <a:outerShdw blurRad="38100" dist="38100" dir="2700000" algn="tl">
                  <a:srgbClr val="000000">
                    <a:alpha val="43137"/>
                  </a:srgbClr>
                </a:outerShdw>
              </a:effectLst>
            </a:endParaRPr>
          </a:p>
        </p:txBody>
      </p:sp>
      <p:sp>
        <p:nvSpPr>
          <p:cNvPr id="11" name="Text 9"/>
          <p:cNvSpPr/>
          <p:nvPr/>
        </p:nvSpPr>
        <p:spPr>
          <a:xfrm>
            <a:off x="9880759" y="2919770"/>
            <a:ext cx="3664863" cy="1532096"/>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Farklı modüllerin veya bileşenlerin birbiriyle nasıl çalıştığını test etmektir. Sistemdeki entegrasyon sorunlarını tespit etmeye yardımcı olur.</a:t>
            </a:r>
            <a:endParaRPr lang="en-US" sz="1850" dirty="0"/>
          </a:p>
        </p:txBody>
      </p:sp>
      <p:sp>
        <p:nvSpPr>
          <p:cNvPr id="12" name="Text 10"/>
          <p:cNvSpPr/>
          <p:nvPr/>
        </p:nvSpPr>
        <p:spPr>
          <a:xfrm>
            <a:off x="837724" y="5702975"/>
            <a:ext cx="12954952" cy="1532096"/>
          </a:xfrm>
          <a:prstGeom prst="rect">
            <a:avLst/>
          </a:prstGeom>
          <a:noFill/>
          <a:ln/>
        </p:spPr>
        <p:txBody>
          <a:bodyPr wrap="square" lIns="0" tIns="0" rIns="0" bIns="0" rtlCol="0" anchor="t"/>
          <a:lstStyle/>
          <a:p>
            <a:pPr marL="0" indent="0" algn="just">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Otomatik testler, yazılım kalitesini artırmak ve hataları en aza indirmek için kritik öneme sahiptir. Test Driven Development (TDD), birim testleri ve entegrasyon testleri gibi farklı test yöntemleri, kodun daha sağlam ve güvenilir olmasını sağlar. Popüler test araçları (JUnit, Jest, Selenium) ve kod kalite araçları (SonarQube) kullanarak, test süreçlerini otomatikleştirmek ve kod kalitesini sürekli olarak iyileştirmek mümkündür.</a:t>
            </a:r>
            <a:endParaRPr lang="en-US" sz="1850" dirty="0"/>
          </a:p>
        </p:txBody>
      </p:sp>
      <p:sp>
        <p:nvSpPr>
          <p:cNvPr id="13" name="Text 4">
            <a:extLst>
              <a:ext uri="{FF2B5EF4-FFF2-40B4-BE49-F238E27FC236}">
                <a16:creationId xmlns:a16="http://schemas.microsoft.com/office/drawing/2014/main" id="{1E1921BB-62FB-7DB3-10D0-F13C4979CEC8}"/>
              </a:ext>
            </a:extLst>
          </p:cNvPr>
          <p:cNvSpPr/>
          <p:nvPr/>
        </p:nvSpPr>
        <p:spPr>
          <a:xfrm>
            <a:off x="12280979" y="7784939"/>
            <a:ext cx="2327587" cy="418862"/>
          </a:xfrm>
          <a:prstGeom prst="rect">
            <a:avLst/>
          </a:prstGeom>
          <a:solidFill>
            <a:srgbClr val="FFFFFF"/>
          </a:solidFill>
          <a:ln/>
        </p:spPr>
        <p:txBody>
          <a:bodyPr wrap="none" lIns="0" tIns="0" rIns="0" bIns="0" rtlCol="0" anchor="t"/>
          <a:lstStyle/>
          <a:p>
            <a:pPr marL="0" indent="0" algn="ctr">
              <a:lnSpc>
                <a:spcPts val="3250"/>
              </a:lnSpc>
              <a:buNone/>
            </a:pPr>
            <a:r>
              <a:rPr lang="tr-TR"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Dr.</a:t>
            </a:r>
            <a:r>
              <a:rPr lang="en-US" sz="1600" b="1" kern="0" spc="-38" dirty="0">
                <a:solidFill>
                  <a:schemeClr val="accent1">
                    <a:lumMod val="40000"/>
                    <a:lumOff val="60000"/>
                  </a:schemeClr>
                </a:solidFill>
                <a:latin typeface="Eras Medium ITC" panose="020B0602030504020804" pitchFamily="34" charset="0"/>
                <a:ea typeface="Source Sans Pro Bold" pitchFamily="34" charset="-122"/>
                <a:cs typeface="Source Sans Pro Bold" pitchFamily="34" charset="-120"/>
              </a:rPr>
              <a:t> Yüksel  Yurtay</a:t>
            </a:r>
            <a:endParaRPr lang="en-US" sz="1600" dirty="0">
              <a:solidFill>
                <a:schemeClr val="accent1">
                  <a:lumMod val="40000"/>
                  <a:lumOff val="60000"/>
                </a:schemeClr>
              </a:solidFill>
              <a:latin typeface="Eras Medium ITC" panose="020B06020305040208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TotalTime>
  <Words>1610</Words>
  <Application>Microsoft Office PowerPoint</Application>
  <PresentationFormat>Özel</PresentationFormat>
  <Paragraphs>180</Paragraphs>
  <Slides>20</Slides>
  <Notes>20</Notes>
  <HiddenSlides>0</HiddenSlides>
  <MMClips>0</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20</vt:i4>
      </vt:variant>
    </vt:vector>
  </HeadingPairs>
  <TitlesOfParts>
    <vt:vector size="27" baseType="lpstr">
      <vt:lpstr>Arial</vt:lpstr>
      <vt:lpstr>Bahnschrift SemiLight Condensed</vt:lpstr>
      <vt:lpstr>Eras Medium ITC</vt:lpstr>
      <vt:lpstr>Source Sans Pro</vt:lpstr>
      <vt:lpstr>Source Sans Pro Medium</vt:lpstr>
      <vt:lpstr>Source Serif Pro Semi Bold</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Yuksel YurtaY</cp:lastModifiedBy>
  <cp:revision>13</cp:revision>
  <dcterms:created xsi:type="dcterms:W3CDTF">2025-04-07T08:10:56Z</dcterms:created>
  <dcterms:modified xsi:type="dcterms:W3CDTF">2025-04-07T09:53:54Z</dcterms:modified>
</cp:coreProperties>
</file>